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8" r:id="rId3"/>
    <p:sldId id="259" r:id="rId4"/>
    <p:sldId id="260" r:id="rId5"/>
    <p:sldId id="261" r:id="rId6"/>
    <p:sldId id="262" r:id="rId7"/>
    <p:sldId id="263" r:id="rId8"/>
    <p:sldId id="264" r:id="rId9"/>
    <p:sldId id="265" r:id="rId10"/>
    <p:sldId id="274" r:id="rId11"/>
    <p:sldId id="266" r:id="rId12"/>
    <p:sldId id="272" r:id="rId13"/>
    <p:sldId id="267" r:id="rId14"/>
    <p:sldId id="275" r:id="rId15"/>
    <p:sldId id="269" r:id="rId16"/>
    <p:sldId id="270" r:id="rId17"/>
    <p:sldId id="271" r:id="rId1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53" d="100"/>
          <a:sy n="53" d="100"/>
        </p:scale>
        <p:origin x="-112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73DE0A1B-5C46-4B41-A3C7-7CEB0CB694A6}" type="datetimeFigureOut">
              <a:rPr lang="en-US" smtClean="0"/>
              <a:t>6/1/2015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3957E7D9-D2DC-4321-8A52-705AFF0A4C96}" type="slidenum">
              <a:rPr lang="en-US" smtClean="0"/>
              <a:t>‹#›</a:t>
            </a:fld>
            <a:endParaRPr lang="en-US"/>
          </a:p>
        </p:txBody>
      </p:sp>
    </p:spTree>
    <p:extLst>
      <p:ext uri="{BB962C8B-B14F-4D97-AF65-F5344CB8AC3E}">
        <p14:creationId xmlns:p14="http://schemas.microsoft.com/office/powerpoint/2010/main" val="3011628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45CA972-1895-453F-A49F-CCEA0C673FC1}" type="datetimeFigureOut">
              <a:rPr lang="en-US" smtClean="0"/>
              <a:t>6/1/2015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CE10E96-E7FE-471A-B3C8-276EDB3B4157}" type="slidenum">
              <a:rPr lang="en-US" smtClean="0"/>
              <a:t>‹#›</a:t>
            </a:fld>
            <a:endParaRPr lang="en-US"/>
          </a:p>
        </p:txBody>
      </p:sp>
    </p:spTree>
    <p:extLst>
      <p:ext uri="{BB962C8B-B14F-4D97-AF65-F5344CB8AC3E}">
        <p14:creationId xmlns:p14="http://schemas.microsoft.com/office/powerpoint/2010/main" val="1031122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E10E96-E7FE-471A-B3C8-276EDB3B4157}" type="slidenum">
              <a:rPr lang="en-US" smtClean="0"/>
              <a:t>1</a:t>
            </a:fld>
            <a:endParaRPr lang="en-US"/>
          </a:p>
        </p:txBody>
      </p:sp>
    </p:spTree>
    <p:extLst>
      <p:ext uri="{BB962C8B-B14F-4D97-AF65-F5344CB8AC3E}">
        <p14:creationId xmlns:p14="http://schemas.microsoft.com/office/powerpoint/2010/main" val="3687051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Gas activity = at</a:t>
            </a:r>
            <a:r>
              <a:rPr lang="en-US" baseline="0" dirty="0" smtClean="0"/>
              <a:t> least one well within the drainage area of the sampling site  Granted some watersheds may have other infrastructure development but that’s is not captured here </a:t>
            </a:r>
            <a:endParaRPr lang="en-US" dirty="0"/>
          </a:p>
        </p:txBody>
      </p:sp>
      <p:sp>
        <p:nvSpPr>
          <p:cNvPr id="4" name="Slide Number Placeholder 3"/>
          <p:cNvSpPr>
            <a:spLocks noGrp="1"/>
          </p:cNvSpPr>
          <p:nvPr>
            <p:ph type="sldNum" sz="quarter" idx="10"/>
          </p:nvPr>
        </p:nvSpPr>
        <p:spPr/>
        <p:txBody>
          <a:bodyPr/>
          <a:lstStyle/>
          <a:p>
            <a:fld id="{DCE10E96-E7FE-471A-B3C8-276EDB3B4157}" type="slidenum">
              <a:rPr lang="en-US" smtClean="0"/>
              <a:t>10</a:t>
            </a:fld>
            <a:endParaRPr lang="en-US"/>
          </a:p>
        </p:txBody>
      </p:sp>
    </p:spTree>
    <p:extLst>
      <p:ext uri="{BB962C8B-B14F-4D97-AF65-F5344CB8AC3E}">
        <p14:creationId xmlns:p14="http://schemas.microsoft.com/office/powerpoint/2010/main" val="3688998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Well</a:t>
            </a:r>
            <a:r>
              <a:rPr lang="en-US" baseline="0" dirty="0" smtClean="0"/>
              <a:t> pad vs well density .  </a:t>
            </a:r>
            <a:r>
              <a:rPr lang="en-US" dirty="0" smtClean="0"/>
              <a:t>Well</a:t>
            </a:r>
            <a:r>
              <a:rPr lang="en-US" baseline="0" dirty="0" smtClean="0"/>
              <a:t> pad density shows similar pattern, even weaker relationship between pads than wells.  well density ranges from 0-3.7 (Sugar Creek)</a:t>
            </a:r>
            <a:endParaRPr lang="en-US" dirty="0"/>
          </a:p>
        </p:txBody>
      </p:sp>
      <p:sp>
        <p:nvSpPr>
          <p:cNvPr id="4" name="Slide Number Placeholder 3"/>
          <p:cNvSpPr>
            <a:spLocks noGrp="1"/>
          </p:cNvSpPr>
          <p:nvPr>
            <p:ph type="sldNum" sz="quarter" idx="10"/>
          </p:nvPr>
        </p:nvSpPr>
        <p:spPr/>
        <p:txBody>
          <a:bodyPr/>
          <a:lstStyle/>
          <a:p>
            <a:fld id="{DCE10E96-E7FE-471A-B3C8-276EDB3B4157}" type="slidenum">
              <a:rPr lang="en-US" smtClean="0"/>
              <a:t>11</a:t>
            </a:fld>
            <a:endParaRPr lang="en-US"/>
          </a:p>
        </p:txBody>
      </p:sp>
    </p:spTree>
    <p:extLst>
      <p:ext uri="{BB962C8B-B14F-4D97-AF65-F5344CB8AC3E}">
        <p14:creationId xmlns:p14="http://schemas.microsoft.com/office/powerpoint/2010/main" val="1703426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Did you notice in</a:t>
            </a:r>
            <a:r>
              <a:rPr lang="en-US" baseline="0" dirty="0" smtClean="0"/>
              <a:t> all of the previous graphs, regardless of ecoregion or gas/no gas, or well density 2011 </a:t>
            </a:r>
            <a:r>
              <a:rPr lang="en-US" baseline="0" dirty="0" err="1" smtClean="0"/>
              <a:t>IBI</a:t>
            </a:r>
            <a:r>
              <a:rPr lang="en-US" baseline="0" dirty="0" smtClean="0"/>
              <a:t> scores always higher.  Are the communities that different??  YES </a:t>
            </a:r>
            <a:r>
              <a:rPr lang="en-US" dirty="0" smtClean="0"/>
              <a:t>Non</a:t>
            </a:r>
            <a:r>
              <a:rPr lang="en-US" baseline="0" dirty="0" smtClean="0"/>
              <a:t>metric Multidimensional scaling.  Based on similarity indices which compare taxa and number.  Sites that plot close to each other are most similar.  2011 clearly plots apart from 2012 and 2013</a:t>
            </a:r>
            <a:endParaRPr lang="en-US" dirty="0"/>
          </a:p>
        </p:txBody>
      </p:sp>
      <p:sp>
        <p:nvSpPr>
          <p:cNvPr id="4" name="Slide Number Placeholder 3"/>
          <p:cNvSpPr>
            <a:spLocks noGrp="1"/>
          </p:cNvSpPr>
          <p:nvPr>
            <p:ph type="sldNum" sz="quarter" idx="10"/>
          </p:nvPr>
        </p:nvSpPr>
        <p:spPr/>
        <p:txBody>
          <a:bodyPr/>
          <a:lstStyle/>
          <a:p>
            <a:fld id="{DCE10E96-E7FE-471A-B3C8-276EDB3B4157}" type="slidenum">
              <a:rPr lang="en-US" smtClean="0"/>
              <a:t>12</a:t>
            </a:fld>
            <a:endParaRPr lang="en-US"/>
          </a:p>
        </p:txBody>
      </p:sp>
    </p:spTree>
    <p:extLst>
      <p:ext uri="{BB962C8B-B14F-4D97-AF65-F5344CB8AC3E}">
        <p14:creationId xmlns:p14="http://schemas.microsoft.com/office/powerpoint/2010/main" val="31578105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Flow likely major</a:t>
            </a:r>
            <a:r>
              <a:rPr lang="en-US" baseline="0" dirty="0" smtClean="0"/>
              <a:t> contributor….seen similar patterns in other studies.  Very wet year in 2011, including </a:t>
            </a:r>
            <a:r>
              <a:rPr lang="en-US" baseline="0" dirty="0" err="1" smtClean="0"/>
              <a:t>TS</a:t>
            </a:r>
            <a:r>
              <a:rPr lang="en-US" baseline="0" dirty="0" smtClean="0"/>
              <a:t> Lee and H. Irene a 6 weeks prior to sampling.  Numerous large spring events….maybe washed out some sediment provided better substrate.  Many more </a:t>
            </a:r>
            <a:r>
              <a:rPr lang="en-US" baseline="0" dirty="0" err="1" smtClean="0"/>
              <a:t>EPT</a:t>
            </a:r>
            <a:r>
              <a:rPr lang="en-US" baseline="0" dirty="0" smtClean="0"/>
              <a:t>, intolerant and low </a:t>
            </a:r>
            <a:r>
              <a:rPr lang="en-US" baseline="0" dirty="0" err="1" smtClean="0"/>
              <a:t>PTV</a:t>
            </a:r>
            <a:r>
              <a:rPr lang="en-US" baseline="0" dirty="0" smtClean="0"/>
              <a:t> taxa in 2011. specifically winter stoneflies in 2011</a:t>
            </a:r>
            <a:endParaRPr lang="en-US" dirty="0"/>
          </a:p>
        </p:txBody>
      </p:sp>
      <p:sp>
        <p:nvSpPr>
          <p:cNvPr id="4" name="Slide Number Placeholder 3"/>
          <p:cNvSpPr>
            <a:spLocks noGrp="1"/>
          </p:cNvSpPr>
          <p:nvPr>
            <p:ph type="sldNum" sz="quarter" idx="10"/>
          </p:nvPr>
        </p:nvSpPr>
        <p:spPr/>
        <p:txBody>
          <a:bodyPr/>
          <a:lstStyle/>
          <a:p>
            <a:fld id="{DCE10E96-E7FE-471A-B3C8-276EDB3B4157}" type="slidenum">
              <a:rPr lang="en-US" smtClean="0"/>
              <a:t>13</a:t>
            </a:fld>
            <a:endParaRPr lang="en-US"/>
          </a:p>
        </p:txBody>
      </p:sp>
    </p:spTree>
    <p:extLst>
      <p:ext uri="{BB962C8B-B14F-4D97-AF65-F5344CB8AC3E}">
        <p14:creationId xmlns:p14="http://schemas.microsoft.com/office/powerpoint/2010/main" val="7074308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E10E96-E7FE-471A-B3C8-276EDB3B4157}" type="slidenum">
              <a:rPr lang="en-US" smtClean="0"/>
              <a:t>15</a:t>
            </a:fld>
            <a:endParaRPr lang="en-US"/>
          </a:p>
        </p:txBody>
      </p:sp>
    </p:spTree>
    <p:extLst>
      <p:ext uri="{BB962C8B-B14F-4D97-AF65-F5344CB8AC3E}">
        <p14:creationId xmlns:p14="http://schemas.microsoft.com/office/powerpoint/2010/main" val="2713323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EV/HQ about done,</a:t>
            </a:r>
            <a:r>
              <a:rPr lang="en-US" baseline="0" dirty="0" smtClean="0"/>
              <a:t> looking at other data sets to see similar flow related trends, low flow monitoring </a:t>
            </a:r>
            <a:endParaRPr lang="en-US" dirty="0"/>
          </a:p>
        </p:txBody>
      </p:sp>
      <p:sp>
        <p:nvSpPr>
          <p:cNvPr id="4" name="Slide Number Placeholder 3"/>
          <p:cNvSpPr>
            <a:spLocks noGrp="1"/>
          </p:cNvSpPr>
          <p:nvPr>
            <p:ph type="sldNum" sz="quarter" idx="10"/>
          </p:nvPr>
        </p:nvSpPr>
        <p:spPr/>
        <p:txBody>
          <a:bodyPr/>
          <a:lstStyle/>
          <a:p>
            <a:fld id="{DCE10E96-E7FE-471A-B3C8-276EDB3B4157}" type="slidenum">
              <a:rPr lang="en-US" smtClean="0"/>
              <a:t>16</a:t>
            </a:fld>
            <a:endParaRPr lang="en-US"/>
          </a:p>
        </p:txBody>
      </p:sp>
    </p:spTree>
    <p:extLst>
      <p:ext uri="{BB962C8B-B14F-4D97-AF65-F5344CB8AC3E}">
        <p14:creationId xmlns:p14="http://schemas.microsoft.com/office/powerpoint/2010/main" val="28580950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CE10E96-E7FE-471A-B3C8-276EDB3B4157}" type="slidenum">
              <a:rPr lang="en-US" smtClean="0"/>
              <a:t>17</a:t>
            </a:fld>
            <a:endParaRPr lang="en-US"/>
          </a:p>
        </p:txBody>
      </p:sp>
    </p:spTree>
    <p:extLst>
      <p:ext uri="{BB962C8B-B14F-4D97-AF65-F5344CB8AC3E}">
        <p14:creationId xmlns:p14="http://schemas.microsoft.com/office/powerpoint/2010/main" val="21395278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issue</a:t>
            </a:r>
            <a:r>
              <a:rPr lang="en-US" baseline="0" dirty="0" smtClean="0"/>
              <a:t> at forefront of a lot of our work in past 5 years, very aware, working hard to manage the water resources of the basin as it relates to </a:t>
            </a:r>
            <a:r>
              <a:rPr lang="en-US" baseline="0" dirty="0" err="1" smtClean="0"/>
              <a:t>marcellus</a:t>
            </a:r>
            <a:r>
              <a:rPr lang="en-US" baseline="0" dirty="0" smtClean="0"/>
              <a:t>/shale gas</a:t>
            </a:r>
            <a:endParaRPr lang="en-US" dirty="0"/>
          </a:p>
        </p:txBody>
      </p:sp>
      <p:sp>
        <p:nvSpPr>
          <p:cNvPr id="4" name="Slide Number Placeholder 3"/>
          <p:cNvSpPr>
            <a:spLocks noGrp="1"/>
          </p:cNvSpPr>
          <p:nvPr>
            <p:ph type="sldNum" sz="quarter" idx="10"/>
          </p:nvPr>
        </p:nvSpPr>
        <p:spPr/>
        <p:txBody>
          <a:bodyPr/>
          <a:lstStyle/>
          <a:p>
            <a:fld id="{DCE10E96-E7FE-471A-B3C8-276EDB3B4157}" type="slidenum">
              <a:rPr lang="en-US" smtClean="0"/>
              <a:t>2</a:t>
            </a:fld>
            <a:endParaRPr lang="en-US"/>
          </a:p>
        </p:txBody>
      </p:sp>
    </p:spTree>
    <p:extLst>
      <p:ext uri="{BB962C8B-B14F-4D97-AF65-F5344CB8AC3E}">
        <p14:creationId xmlns:p14="http://schemas.microsoft.com/office/powerpoint/2010/main" val="42583525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Before</a:t>
            </a:r>
            <a:r>
              <a:rPr lang="en-US" baseline="0" dirty="0" smtClean="0"/>
              <a:t> I jump right in to my talk I would like to take a minute to put in a plug for something </a:t>
            </a:r>
            <a:r>
              <a:rPr lang="en-US" baseline="0" dirty="0" err="1" smtClean="0"/>
              <a:t>SRBC</a:t>
            </a:r>
            <a:r>
              <a:rPr lang="en-US" baseline="0" dirty="0" smtClean="0"/>
              <a:t> is currently putting together.  Its been 5 years and we want to evaluate gas development in the basin in a comprehensive manner.  Look for this soon!</a:t>
            </a:r>
            <a:endParaRPr lang="en-US" dirty="0"/>
          </a:p>
        </p:txBody>
      </p:sp>
      <p:sp>
        <p:nvSpPr>
          <p:cNvPr id="4" name="Slide Number Placeholder 3"/>
          <p:cNvSpPr>
            <a:spLocks noGrp="1"/>
          </p:cNvSpPr>
          <p:nvPr>
            <p:ph type="sldNum" sz="quarter" idx="10"/>
          </p:nvPr>
        </p:nvSpPr>
        <p:spPr/>
        <p:txBody>
          <a:bodyPr/>
          <a:lstStyle/>
          <a:p>
            <a:fld id="{DCE10E96-E7FE-471A-B3C8-276EDB3B4157}" type="slidenum">
              <a:rPr lang="en-US" smtClean="0"/>
              <a:t>3</a:t>
            </a:fld>
            <a:endParaRPr lang="en-US"/>
          </a:p>
        </p:txBody>
      </p:sp>
    </p:spTree>
    <p:extLst>
      <p:ext uri="{BB962C8B-B14F-4D97-AF65-F5344CB8AC3E}">
        <p14:creationId xmlns:p14="http://schemas.microsoft.com/office/powerpoint/2010/main" val="11867360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one of the first things </a:t>
            </a:r>
            <a:r>
              <a:rPr lang="en-US" dirty="0" err="1" smtClean="0"/>
              <a:t>SRBC</a:t>
            </a:r>
            <a:r>
              <a:rPr lang="en-US" dirty="0" smtClean="0"/>
              <a:t> did in response to</a:t>
            </a:r>
            <a:r>
              <a:rPr lang="en-US" baseline="0" dirty="0" smtClean="0"/>
              <a:t> Marcellus shale industry was the implementation of the </a:t>
            </a:r>
            <a:r>
              <a:rPr lang="en-US" baseline="0" dirty="0" err="1" smtClean="0"/>
              <a:t>RWQMN</a:t>
            </a:r>
            <a:r>
              <a:rPr lang="en-US" baseline="0" dirty="0" smtClean="0"/>
              <a:t>.  Some familiarity with it…real-time, website, focused on shale areas where drilling was happening or expected plus some where none expected.  </a:t>
            </a:r>
            <a:r>
              <a:rPr lang="en-US" baseline="0" dirty="0" err="1" smtClean="0"/>
              <a:t>YSI</a:t>
            </a:r>
            <a:r>
              <a:rPr lang="en-US" baseline="0" dirty="0" smtClean="0"/>
              <a:t> sondes, temp, DO, </a:t>
            </a:r>
            <a:r>
              <a:rPr lang="en-US" baseline="0" dirty="0" err="1" smtClean="0"/>
              <a:t>cond</a:t>
            </a:r>
            <a:r>
              <a:rPr lang="en-US" baseline="0" dirty="0" smtClean="0"/>
              <a:t>, pH, </a:t>
            </a:r>
            <a:r>
              <a:rPr lang="en-US" baseline="0" dirty="0" err="1" smtClean="0"/>
              <a:t>turb</a:t>
            </a:r>
            <a:r>
              <a:rPr lang="en-US" baseline="0" dirty="0" smtClean="0"/>
              <a:t> at 5 min intervals</a:t>
            </a:r>
            <a:endParaRPr lang="en-US" dirty="0"/>
          </a:p>
        </p:txBody>
      </p:sp>
      <p:sp>
        <p:nvSpPr>
          <p:cNvPr id="4" name="Slide Number Placeholder 3"/>
          <p:cNvSpPr>
            <a:spLocks noGrp="1"/>
          </p:cNvSpPr>
          <p:nvPr>
            <p:ph type="sldNum" sz="quarter" idx="10"/>
          </p:nvPr>
        </p:nvSpPr>
        <p:spPr/>
        <p:txBody>
          <a:bodyPr/>
          <a:lstStyle/>
          <a:p>
            <a:fld id="{DCE10E96-E7FE-471A-B3C8-276EDB3B4157}" type="slidenum">
              <a:rPr lang="en-US" smtClean="0"/>
              <a:t>4</a:t>
            </a:fld>
            <a:endParaRPr lang="en-US"/>
          </a:p>
        </p:txBody>
      </p:sp>
    </p:spTree>
    <p:extLst>
      <p:ext uri="{BB962C8B-B14F-4D97-AF65-F5344CB8AC3E}">
        <p14:creationId xmlns:p14="http://schemas.microsoft.com/office/powerpoint/2010/main" val="32607901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are “official” original objectives </a:t>
            </a:r>
            <a:endParaRPr lang="en-US" dirty="0"/>
          </a:p>
        </p:txBody>
      </p:sp>
      <p:sp>
        <p:nvSpPr>
          <p:cNvPr id="4" name="Slide Number Placeholder 3"/>
          <p:cNvSpPr>
            <a:spLocks noGrp="1"/>
          </p:cNvSpPr>
          <p:nvPr>
            <p:ph type="sldNum" sz="quarter" idx="10"/>
          </p:nvPr>
        </p:nvSpPr>
        <p:spPr/>
        <p:txBody>
          <a:bodyPr/>
          <a:lstStyle/>
          <a:p>
            <a:fld id="{DCE10E96-E7FE-471A-B3C8-276EDB3B4157}" type="slidenum">
              <a:rPr lang="en-US" smtClean="0"/>
              <a:t>5</a:t>
            </a:fld>
            <a:endParaRPr lang="en-US"/>
          </a:p>
        </p:txBody>
      </p:sp>
    </p:spTree>
    <p:extLst>
      <p:ext uri="{BB962C8B-B14F-4D97-AF65-F5344CB8AC3E}">
        <p14:creationId xmlns:p14="http://schemas.microsoft.com/office/powerpoint/2010/main" val="14399121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07E283-9554-43AC-BDDA-130F32FE783E}" type="slidenum">
              <a:rPr lang="en-US"/>
              <a:pPr/>
              <a:t>6</a:t>
            </a:fld>
            <a:endParaRPr lang="en-US" dirty="0"/>
          </a:p>
        </p:txBody>
      </p:sp>
      <p:sp>
        <p:nvSpPr>
          <p:cNvPr id="330754" name="Rectangle 2"/>
          <p:cNvSpPr>
            <a:spLocks noGrp="1" noRot="1" noChangeAspect="1" noChangeArrowheads="1" noTextEdit="1"/>
          </p:cNvSpPr>
          <p:nvPr>
            <p:ph type="sldImg"/>
          </p:nvPr>
        </p:nvSpPr>
        <p:spPr>
          <a:ln/>
        </p:spPr>
      </p:sp>
      <p:sp>
        <p:nvSpPr>
          <p:cNvPr id="330755" name="Rectangle 3"/>
          <p:cNvSpPr>
            <a:spLocks noGrp="1" noChangeArrowheads="1"/>
          </p:cNvSpPr>
          <p:nvPr>
            <p:ph type="body" idx="1"/>
          </p:nvPr>
        </p:nvSpPr>
        <p:spPr/>
        <p:txBody>
          <a:bodyPr/>
          <a:lstStyle/>
          <a:p>
            <a:r>
              <a:rPr lang="en-US" dirty="0" smtClean="0"/>
              <a:t>Over the years it has morphed into</a:t>
            </a:r>
            <a:r>
              <a:rPr lang="en-US" baseline="0" dirty="0" smtClean="0"/>
              <a:t> a broader data collection effort that we think provides many opportunities for wide ranging uses of data.  </a:t>
            </a:r>
            <a:r>
              <a:rPr lang="en-US" baseline="0" dirty="0" err="1" smtClean="0"/>
              <a:t>Didymo</a:t>
            </a:r>
            <a:r>
              <a:rPr lang="en-US" baseline="0" dirty="0" smtClean="0"/>
              <a:t>, </a:t>
            </a:r>
            <a:r>
              <a:rPr lang="en-US" baseline="0" dirty="0" err="1" smtClean="0"/>
              <a:t>sed</a:t>
            </a:r>
            <a:r>
              <a:rPr lang="en-US" baseline="0" dirty="0" smtClean="0"/>
              <a:t>/</a:t>
            </a:r>
            <a:r>
              <a:rPr lang="en-US" baseline="0" dirty="0" err="1" smtClean="0"/>
              <a:t>turb</a:t>
            </a:r>
            <a:r>
              <a:rPr lang="en-US" baseline="0" dirty="0" smtClean="0"/>
              <a:t>, eel reintroduction, low flow monitoring, EPA regional climate change efforts</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assume most of you are familiar with the common use of stream macroinvertebrates as </a:t>
            </a:r>
            <a:r>
              <a:rPr lang="en-US" dirty="0" err="1" smtClean="0"/>
              <a:t>bioindicators</a:t>
            </a:r>
            <a:r>
              <a:rPr lang="en-US" baseline="0" dirty="0" smtClean="0"/>
              <a:t>, reflect water quality and habitat.  PA </a:t>
            </a:r>
            <a:r>
              <a:rPr lang="en-US" baseline="0" dirty="0" err="1" smtClean="0"/>
              <a:t>IBI</a:t>
            </a:r>
            <a:r>
              <a:rPr lang="en-US" baseline="0" dirty="0" smtClean="0"/>
              <a:t>  - collection of 6 metrics combined to give one score</a:t>
            </a:r>
            <a:endParaRPr lang="en-US" dirty="0"/>
          </a:p>
        </p:txBody>
      </p:sp>
      <p:sp>
        <p:nvSpPr>
          <p:cNvPr id="4" name="Slide Number Placeholder 3"/>
          <p:cNvSpPr>
            <a:spLocks noGrp="1"/>
          </p:cNvSpPr>
          <p:nvPr>
            <p:ph type="sldNum" sz="quarter" idx="10"/>
          </p:nvPr>
        </p:nvSpPr>
        <p:spPr/>
        <p:txBody>
          <a:bodyPr/>
          <a:lstStyle/>
          <a:p>
            <a:fld id="{DCE10E96-E7FE-471A-B3C8-276EDB3B4157}" type="slidenum">
              <a:rPr lang="en-US" smtClean="0"/>
              <a:t>7</a:t>
            </a:fld>
            <a:endParaRPr lang="en-US"/>
          </a:p>
        </p:txBody>
      </p:sp>
    </p:spTree>
    <p:extLst>
      <p:ext uri="{BB962C8B-B14F-4D97-AF65-F5344CB8AC3E}">
        <p14:creationId xmlns:p14="http://schemas.microsoft.com/office/powerpoint/2010/main" val="32894790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IBI</a:t>
            </a:r>
            <a:r>
              <a:rPr lang="en-US" dirty="0" smtClean="0"/>
              <a:t> incorporates</a:t>
            </a:r>
            <a:r>
              <a:rPr lang="en-US" baseline="0" dirty="0" smtClean="0"/>
              <a:t> taxa richness, diversity, tolerance values, </a:t>
            </a:r>
            <a:r>
              <a:rPr lang="en-US" baseline="0" dirty="0" err="1" smtClean="0"/>
              <a:t>EPT</a:t>
            </a:r>
            <a:r>
              <a:rPr lang="en-US" baseline="0" dirty="0" smtClean="0"/>
              <a:t> taxa and </a:t>
            </a:r>
            <a:r>
              <a:rPr lang="en-US" baseline="0" dirty="0" err="1" smtClean="0"/>
              <a:t>Hilsenhoff</a:t>
            </a:r>
            <a:r>
              <a:rPr lang="en-US" baseline="0" dirty="0" smtClean="0"/>
              <a:t> scores. 43 generally is impaired (few exceptions where a higher score still impaired but at 43 </a:t>
            </a:r>
            <a:r>
              <a:rPr lang="en-US" baseline="0" dirty="0" err="1" smtClean="0"/>
              <a:t>def</a:t>
            </a:r>
            <a:r>
              <a:rPr lang="en-US" baseline="0" dirty="0" smtClean="0"/>
              <a:t> imp) as you can see very few sites fall in that range.  These sites while not all in pristine untouched watersheds, are generally really good streams that support intact and healthy biotic communities</a:t>
            </a:r>
            <a:endParaRPr lang="en-US" dirty="0"/>
          </a:p>
        </p:txBody>
      </p:sp>
      <p:sp>
        <p:nvSpPr>
          <p:cNvPr id="4" name="Slide Number Placeholder 3"/>
          <p:cNvSpPr>
            <a:spLocks noGrp="1"/>
          </p:cNvSpPr>
          <p:nvPr>
            <p:ph type="sldNum" sz="quarter" idx="10"/>
          </p:nvPr>
        </p:nvSpPr>
        <p:spPr/>
        <p:txBody>
          <a:bodyPr/>
          <a:lstStyle/>
          <a:p>
            <a:fld id="{DCE10E96-E7FE-471A-B3C8-276EDB3B4157}" type="slidenum">
              <a:rPr lang="en-US" smtClean="0"/>
              <a:t>8</a:t>
            </a:fld>
            <a:endParaRPr lang="en-US"/>
          </a:p>
        </p:txBody>
      </p:sp>
    </p:spTree>
    <p:extLst>
      <p:ext uri="{BB962C8B-B14F-4D97-AF65-F5344CB8AC3E}">
        <p14:creationId xmlns:p14="http://schemas.microsoft.com/office/powerpoint/2010/main" val="18845438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Differences</a:t>
            </a:r>
            <a:r>
              <a:rPr lang="en-US" baseline="0" dirty="0" smtClean="0"/>
              <a:t> between ecoregions – </a:t>
            </a:r>
            <a:r>
              <a:rPr lang="en-US" baseline="0" dirty="0" err="1" smtClean="0"/>
              <a:t>NCA</a:t>
            </a:r>
            <a:r>
              <a:rPr lang="en-US" baseline="0" dirty="0" smtClean="0"/>
              <a:t> lots of state forest lands, little ag  </a:t>
            </a:r>
            <a:r>
              <a:rPr lang="en-US" baseline="0" dirty="0" err="1" smtClean="0"/>
              <a:t>NAPU</a:t>
            </a:r>
            <a:r>
              <a:rPr lang="en-US" baseline="0" dirty="0" smtClean="0"/>
              <a:t> – more developed, more ag, includes all of NY (glacial), RV only 6 sites, other influences (AMD, ag)</a:t>
            </a:r>
            <a:endParaRPr lang="en-US" dirty="0"/>
          </a:p>
        </p:txBody>
      </p:sp>
      <p:sp>
        <p:nvSpPr>
          <p:cNvPr id="4" name="Slide Number Placeholder 3"/>
          <p:cNvSpPr>
            <a:spLocks noGrp="1"/>
          </p:cNvSpPr>
          <p:nvPr>
            <p:ph type="sldNum" sz="quarter" idx="10"/>
          </p:nvPr>
        </p:nvSpPr>
        <p:spPr/>
        <p:txBody>
          <a:bodyPr/>
          <a:lstStyle/>
          <a:p>
            <a:fld id="{DCE10E96-E7FE-471A-B3C8-276EDB3B4157}" type="slidenum">
              <a:rPr lang="en-US" smtClean="0"/>
              <a:t>9</a:t>
            </a:fld>
            <a:endParaRPr lang="en-US"/>
          </a:p>
        </p:txBody>
      </p:sp>
    </p:spTree>
    <p:extLst>
      <p:ext uri="{BB962C8B-B14F-4D97-AF65-F5344CB8AC3E}">
        <p14:creationId xmlns:p14="http://schemas.microsoft.com/office/powerpoint/2010/main" val="873405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458A32-BA5C-4545-BDDC-952EDB367D9F}" type="datetimeFigureOut">
              <a:rPr lang="en-US" smtClean="0"/>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6222C-E9B5-48D2-9C8A-2668F9A73168}" type="slidenum">
              <a:rPr lang="en-US" smtClean="0"/>
              <a:t>‹#›</a:t>
            </a:fld>
            <a:endParaRPr lang="en-US"/>
          </a:p>
        </p:txBody>
      </p:sp>
    </p:spTree>
    <p:extLst>
      <p:ext uri="{BB962C8B-B14F-4D97-AF65-F5344CB8AC3E}">
        <p14:creationId xmlns:p14="http://schemas.microsoft.com/office/powerpoint/2010/main" val="3670422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58A32-BA5C-4545-BDDC-952EDB367D9F}" type="datetimeFigureOut">
              <a:rPr lang="en-US" smtClean="0"/>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6222C-E9B5-48D2-9C8A-2668F9A73168}" type="slidenum">
              <a:rPr lang="en-US" smtClean="0"/>
              <a:t>‹#›</a:t>
            </a:fld>
            <a:endParaRPr lang="en-US"/>
          </a:p>
        </p:txBody>
      </p:sp>
    </p:spTree>
    <p:extLst>
      <p:ext uri="{BB962C8B-B14F-4D97-AF65-F5344CB8AC3E}">
        <p14:creationId xmlns:p14="http://schemas.microsoft.com/office/powerpoint/2010/main" val="688459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58A32-BA5C-4545-BDDC-952EDB367D9F}" type="datetimeFigureOut">
              <a:rPr lang="en-US" smtClean="0"/>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6222C-E9B5-48D2-9C8A-2668F9A73168}" type="slidenum">
              <a:rPr lang="en-US" smtClean="0"/>
              <a:t>‹#›</a:t>
            </a:fld>
            <a:endParaRPr lang="en-US"/>
          </a:p>
        </p:txBody>
      </p:sp>
    </p:spTree>
    <p:extLst>
      <p:ext uri="{BB962C8B-B14F-4D97-AF65-F5344CB8AC3E}">
        <p14:creationId xmlns:p14="http://schemas.microsoft.com/office/powerpoint/2010/main" val="396601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458A32-BA5C-4545-BDDC-952EDB367D9F}" type="datetimeFigureOut">
              <a:rPr lang="en-US" smtClean="0"/>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6222C-E9B5-48D2-9C8A-2668F9A73168}" type="slidenum">
              <a:rPr lang="en-US" smtClean="0"/>
              <a:t>‹#›</a:t>
            </a:fld>
            <a:endParaRPr lang="en-US"/>
          </a:p>
        </p:txBody>
      </p:sp>
    </p:spTree>
    <p:extLst>
      <p:ext uri="{BB962C8B-B14F-4D97-AF65-F5344CB8AC3E}">
        <p14:creationId xmlns:p14="http://schemas.microsoft.com/office/powerpoint/2010/main" val="2733682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458A32-BA5C-4545-BDDC-952EDB367D9F}" type="datetimeFigureOut">
              <a:rPr lang="en-US" smtClean="0"/>
              <a:t>6/1/2015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96222C-E9B5-48D2-9C8A-2668F9A73168}" type="slidenum">
              <a:rPr lang="en-US" smtClean="0"/>
              <a:t>‹#›</a:t>
            </a:fld>
            <a:endParaRPr lang="en-US"/>
          </a:p>
        </p:txBody>
      </p:sp>
    </p:spTree>
    <p:extLst>
      <p:ext uri="{BB962C8B-B14F-4D97-AF65-F5344CB8AC3E}">
        <p14:creationId xmlns:p14="http://schemas.microsoft.com/office/powerpoint/2010/main" val="1587224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458A32-BA5C-4545-BDDC-952EDB367D9F}" type="datetimeFigureOut">
              <a:rPr lang="en-US" smtClean="0"/>
              <a:t>6/1/2015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6222C-E9B5-48D2-9C8A-2668F9A73168}" type="slidenum">
              <a:rPr lang="en-US" smtClean="0"/>
              <a:t>‹#›</a:t>
            </a:fld>
            <a:endParaRPr lang="en-US"/>
          </a:p>
        </p:txBody>
      </p:sp>
    </p:spTree>
    <p:extLst>
      <p:ext uri="{BB962C8B-B14F-4D97-AF65-F5344CB8AC3E}">
        <p14:creationId xmlns:p14="http://schemas.microsoft.com/office/powerpoint/2010/main" val="2755112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458A32-BA5C-4545-BDDC-952EDB367D9F}" type="datetimeFigureOut">
              <a:rPr lang="en-US" smtClean="0"/>
              <a:t>6/1/2015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696222C-E9B5-48D2-9C8A-2668F9A73168}" type="slidenum">
              <a:rPr lang="en-US" smtClean="0"/>
              <a:t>‹#›</a:t>
            </a:fld>
            <a:endParaRPr lang="en-US"/>
          </a:p>
        </p:txBody>
      </p:sp>
    </p:spTree>
    <p:extLst>
      <p:ext uri="{BB962C8B-B14F-4D97-AF65-F5344CB8AC3E}">
        <p14:creationId xmlns:p14="http://schemas.microsoft.com/office/powerpoint/2010/main" val="33173680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458A32-BA5C-4545-BDDC-952EDB367D9F}" type="datetimeFigureOut">
              <a:rPr lang="en-US" smtClean="0"/>
              <a:t>6/1/2015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96222C-E9B5-48D2-9C8A-2668F9A73168}" type="slidenum">
              <a:rPr lang="en-US" smtClean="0"/>
              <a:t>‹#›</a:t>
            </a:fld>
            <a:endParaRPr lang="en-US"/>
          </a:p>
        </p:txBody>
      </p:sp>
    </p:spTree>
    <p:extLst>
      <p:ext uri="{BB962C8B-B14F-4D97-AF65-F5344CB8AC3E}">
        <p14:creationId xmlns:p14="http://schemas.microsoft.com/office/powerpoint/2010/main" val="1577231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458A32-BA5C-4545-BDDC-952EDB367D9F}" type="datetimeFigureOut">
              <a:rPr lang="en-US" smtClean="0"/>
              <a:t>6/1/2015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96222C-E9B5-48D2-9C8A-2668F9A73168}" type="slidenum">
              <a:rPr lang="en-US" smtClean="0"/>
              <a:t>‹#›</a:t>
            </a:fld>
            <a:endParaRPr lang="en-US"/>
          </a:p>
        </p:txBody>
      </p:sp>
    </p:spTree>
    <p:extLst>
      <p:ext uri="{BB962C8B-B14F-4D97-AF65-F5344CB8AC3E}">
        <p14:creationId xmlns:p14="http://schemas.microsoft.com/office/powerpoint/2010/main" val="14570867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58A32-BA5C-4545-BDDC-952EDB367D9F}" type="datetimeFigureOut">
              <a:rPr lang="en-US" smtClean="0"/>
              <a:t>6/1/2015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6222C-E9B5-48D2-9C8A-2668F9A73168}" type="slidenum">
              <a:rPr lang="en-US" smtClean="0"/>
              <a:t>‹#›</a:t>
            </a:fld>
            <a:endParaRPr lang="en-US"/>
          </a:p>
        </p:txBody>
      </p:sp>
    </p:spTree>
    <p:extLst>
      <p:ext uri="{BB962C8B-B14F-4D97-AF65-F5344CB8AC3E}">
        <p14:creationId xmlns:p14="http://schemas.microsoft.com/office/powerpoint/2010/main" val="2622165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458A32-BA5C-4545-BDDC-952EDB367D9F}" type="datetimeFigureOut">
              <a:rPr lang="en-US" smtClean="0"/>
              <a:t>6/1/2015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96222C-E9B5-48D2-9C8A-2668F9A73168}" type="slidenum">
              <a:rPr lang="en-US" smtClean="0"/>
              <a:t>‹#›</a:t>
            </a:fld>
            <a:endParaRPr lang="en-US"/>
          </a:p>
        </p:txBody>
      </p:sp>
    </p:spTree>
    <p:extLst>
      <p:ext uri="{BB962C8B-B14F-4D97-AF65-F5344CB8AC3E}">
        <p14:creationId xmlns:p14="http://schemas.microsoft.com/office/powerpoint/2010/main" val="4005038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458A32-BA5C-4545-BDDC-952EDB367D9F}" type="datetimeFigureOut">
              <a:rPr lang="en-US" smtClean="0"/>
              <a:t>6/1/2015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696222C-E9B5-48D2-9C8A-2668F9A73168}" type="slidenum">
              <a:rPr lang="en-US" smtClean="0"/>
              <a:t>‹#›</a:t>
            </a:fld>
            <a:endParaRPr lang="en-US"/>
          </a:p>
        </p:txBody>
      </p:sp>
    </p:spTree>
    <p:extLst>
      <p:ext uri="{BB962C8B-B14F-4D97-AF65-F5344CB8AC3E}">
        <p14:creationId xmlns:p14="http://schemas.microsoft.com/office/powerpoint/2010/main" val="1748829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mdw.srbc.net/remotewaterquality/" TargetMode="External"/><Relationship Id="rId5" Type="http://schemas.openxmlformats.org/officeDocument/2006/relationships/hyperlink" Target="mailto:dhintz@srbc.net" TargetMode="External"/><Relationship Id="rId4" Type="http://schemas.openxmlformats.org/officeDocument/2006/relationships/hyperlink" Target="mailto:lsteffy@srbc.net"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6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90600"/>
            <a:ext cx="7772400" cy="1470025"/>
          </a:xfrm>
        </p:spPr>
        <p:txBody>
          <a:bodyPr>
            <a:normAutofit fontScale="90000"/>
          </a:bodyPr>
          <a:lstStyle/>
          <a:p>
            <a:r>
              <a:rPr lang="en-US" dirty="0" smtClean="0"/>
              <a:t>Evaluation of Macroinvertebrate Assemblages in the Marcellus Shale Region of the Susquehanna River Basin, 2011-2013</a:t>
            </a:r>
            <a:br>
              <a:rPr lang="en-US" dirty="0" smtClean="0"/>
            </a:br>
            <a:endParaRPr lang="en-US" dirty="0"/>
          </a:p>
        </p:txBody>
      </p:sp>
      <p:sp>
        <p:nvSpPr>
          <p:cNvPr id="3" name="Subtitle 2"/>
          <p:cNvSpPr>
            <a:spLocks noGrp="1"/>
          </p:cNvSpPr>
          <p:nvPr>
            <p:ph type="subTitle" idx="1"/>
          </p:nvPr>
        </p:nvSpPr>
        <p:spPr>
          <a:xfrm>
            <a:off x="1524000" y="5105400"/>
            <a:ext cx="6400800" cy="1752600"/>
          </a:xfrm>
        </p:spPr>
        <p:txBody>
          <a:bodyPr>
            <a:normAutofit fontScale="85000" lnSpcReduction="20000"/>
          </a:bodyPr>
          <a:lstStyle/>
          <a:p>
            <a:r>
              <a:rPr lang="en-US" dirty="0" smtClean="0">
                <a:solidFill>
                  <a:schemeClr val="tx1"/>
                </a:solidFill>
              </a:rPr>
              <a:t>Luanne Steffy</a:t>
            </a:r>
          </a:p>
          <a:p>
            <a:r>
              <a:rPr lang="en-US" dirty="0" smtClean="0">
                <a:solidFill>
                  <a:schemeClr val="tx1"/>
                </a:solidFill>
              </a:rPr>
              <a:t>Susquehanna River Basin Commission</a:t>
            </a:r>
          </a:p>
          <a:p>
            <a:r>
              <a:rPr lang="en-US" dirty="0" smtClean="0">
                <a:solidFill>
                  <a:schemeClr val="tx1"/>
                </a:solidFill>
              </a:rPr>
              <a:t>Shale Network Workshop</a:t>
            </a:r>
          </a:p>
          <a:p>
            <a:r>
              <a:rPr lang="en-US" dirty="0" smtClean="0">
                <a:solidFill>
                  <a:schemeClr val="tx1"/>
                </a:solidFill>
              </a:rPr>
              <a:t>May 8, 2015</a:t>
            </a:r>
            <a:endParaRPr lang="en-US" dirty="0">
              <a:solidFill>
                <a:schemeClr val="tx1"/>
              </a:solidFill>
            </a:endParaRPr>
          </a:p>
        </p:txBody>
      </p:sp>
    </p:spTree>
    <p:extLst>
      <p:ext uri="{BB962C8B-B14F-4D97-AF65-F5344CB8AC3E}">
        <p14:creationId xmlns:p14="http://schemas.microsoft.com/office/powerpoint/2010/main" val="10932872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InsidePageBlueS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4"/>
          <p:cNvSpPr>
            <a:spLocks noGrp="1"/>
          </p:cNvSpPr>
          <p:nvPr>
            <p:ph type="title"/>
          </p:nvPr>
        </p:nvSpPr>
        <p:spPr>
          <a:xfrm>
            <a:off x="228600" y="152400"/>
            <a:ext cx="8763000" cy="1143000"/>
          </a:xfrm>
        </p:spPr>
        <p:txBody>
          <a:bodyPr>
            <a:noAutofit/>
          </a:bodyPr>
          <a:lstStyle/>
          <a:p>
            <a:r>
              <a:rPr lang="en-US" sz="4000" dirty="0" smtClean="0"/>
              <a:t>…and then what about gas </a:t>
            </a:r>
            <a:r>
              <a:rPr lang="en-US" sz="4000" dirty="0"/>
              <a:t>d</a:t>
            </a:r>
            <a:r>
              <a:rPr lang="en-US" sz="4000" dirty="0" smtClean="0"/>
              <a:t>evelopment?</a:t>
            </a:r>
            <a:endParaRPr lang="en-US" sz="4000"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43000" y="1238451"/>
            <a:ext cx="7086600"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304103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sidePageBlueS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8630" y="25667"/>
            <a:ext cx="8229600" cy="964933"/>
          </a:xfrm>
        </p:spPr>
        <p:txBody>
          <a:bodyPr>
            <a:normAutofit/>
          </a:bodyPr>
          <a:lstStyle/>
          <a:p>
            <a:r>
              <a:rPr lang="en-US" dirty="0" smtClean="0"/>
              <a:t>Result #2 Influence of well density</a:t>
            </a: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200" y="866775"/>
            <a:ext cx="7686675" cy="512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6592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nsidePageBlueS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35293"/>
            <a:ext cx="8229600" cy="1143000"/>
          </a:xfrm>
        </p:spPr>
        <p:txBody>
          <a:bodyPr/>
          <a:lstStyle/>
          <a:p>
            <a:r>
              <a:rPr lang="en-US" dirty="0" smtClean="0"/>
              <a:t>Result #3  2011 is different</a:t>
            </a:r>
            <a:endParaRPr lang="en-US" dirty="0"/>
          </a:p>
        </p:txBody>
      </p:sp>
      <p:sp>
        <p:nvSpPr>
          <p:cNvPr id="3" name="Content Placeholder 2"/>
          <p:cNvSpPr>
            <a:spLocks noGrp="1"/>
          </p:cNvSpPr>
          <p:nvPr>
            <p:ph idx="1"/>
          </p:nvPr>
        </p:nvSpPr>
        <p:spPr>
          <a:xfrm>
            <a:off x="158115" y="914400"/>
            <a:ext cx="8850630" cy="914400"/>
          </a:xfrm>
        </p:spPr>
        <p:txBody>
          <a:bodyPr>
            <a:normAutofit/>
          </a:bodyPr>
          <a:lstStyle/>
          <a:p>
            <a:r>
              <a:rPr lang="en-US" sz="2800" dirty="0"/>
              <a:t>C</a:t>
            </a:r>
            <a:r>
              <a:rPr lang="en-US" sz="2800" dirty="0" smtClean="0"/>
              <a:t>onsistent grouping of 2011 apart from 2012 and 2013</a:t>
            </a:r>
          </a:p>
        </p:txBody>
      </p:sp>
      <p:pic>
        <p:nvPicPr>
          <p:cNvPr id="5" name="Content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02998" y="1600200"/>
            <a:ext cx="6938003" cy="4525963"/>
          </a:xfrm>
          <a:prstGeom prst="rect">
            <a:avLst/>
          </a:prstGeom>
        </p:spPr>
      </p:pic>
    </p:spTree>
    <p:extLst>
      <p:ext uri="{BB962C8B-B14F-4D97-AF65-F5344CB8AC3E}">
        <p14:creationId xmlns:p14="http://schemas.microsoft.com/office/powerpoint/2010/main" val="3607411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4" descr="InsidePageBlueS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2350" y="228600"/>
            <a:ext cx="8915400" cy="6009775"/>
          </a:xfrm>
          <a:prstGeom prst="rect">
            <a:avLst/>
          </a:prstGeom>
        </p:spPr>
      </p:pic>
    </p:spTree>
    <p:extLst>
      <p:ext uri="{BB962C8B-B14F-4D97-AF65-F5344CB8AC3E}">
        <p14:creationId xmlns:p14="http://schemas.microsoft.com/office/powerpoint/2010/main" val="1283223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nsidePageBlueSpo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8630" y="152400"/>
            <a:ext cx="8229600" cy="1143000"/>
          </a:xfrm>
        </p:spPr>
        <p:txBody>
          <a:bodyPr>
            <a:normAutofit fontScale="90000"/>
          </a:bodyPr>
          <a:lstStyle/>
          <a:p>
            <a:r>
              <a:rPr lang="en-US" dirty="0" smtClean="0"/>
              <a:t>Result #4 Similarity of Assemblages in Gas vs No Gas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13503" y="1447800"/>
            <a:ext cx="7139854" cy="4678363"/>
          </a:xfrm>
        </p:spPr>
      </p:pic>
    </p:spTree>
    <p:extLst>
      <p:ext uri="{BB962C8B-B14F-4D97-AF65-F5344CB8AC3E}">
        <p14:creationId xmlns:p14="http://schemas.microsoft.com/office/powerpoint/2010/main" val="422757837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nsidePageBlueS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8630" y="76200"/>
            <a:ext cx="8229600" cy="838200"/>
          </a:xfrm>
        </p:spPr>
        <p:txBody>
          <a:bodyPr/>
          <a:lstStyle/>
          <a:p>
            <a:r>
              <a:rPr lang="en-US" dirty="0" smtClean="0"/>
              <a:t>Wrap Up</a:t>
            </a:r>
            <a:endParaRPr lang="en-US" dirty="0"/>
          </a:p>
        </p:txBody>
      </p:sp>
      <p:sp>
        <p:nvSpPr>
          <p:cNvPr id="3" name="Content Placeholder 2"/>
          <p:cNvSpPr>
            <a:spLocks noGrp="1"/>
          </p:cNvSpPr>
          <p:nvPr>
            <p:ph idx="1"/>
          </p:nvPr>
        </p:nvSpPr>
        <p:spPr>
          <a:xfrm>
            <a:off x="304800" y="914400"/>
            <a:ext cx="8534400" cy="4876800"/>
          </a:xfrm>
        </p:spPr>
        <p:txBody>
          <a:bodyPr>
            <a:normAutofit fontScale="77500" lnSpcReduction="20000"/>
          </a:bodyPr>
          <a:lstStyle/>
          <a:p>
            <a:r>
              <a:rPr lang="en-US" dirty="0" smtClean="0"/>
              <a:t>More of the variation in </a:t>
            </a:r>
            <a:r>
              <a:rPr lang="en-US" dirty="0" err="1" smtClean="0"/>
              <a:t>IBI</a:t>
            </a:r>
            <a:r>
              <a:rPr lang="en-US" dirty="0" smtClean="0"/>
              <a:t> scores is explained by habitat score than by gas well metrics</a:t>
            </a:r>
          </a:p>
          <a:p>
            <a:pPr lvl="1"/>
            <a:r>
              <a:rPr lang="en-US" dirty="0" smtClean="0"/>
              <a:t>gas well density</a:t>
            </a:r>
          </a:p>
          <a:p>
            <a:pPr lvl="1"/>
            <a:r>
              <a:rPr lang="en-US" dirty="0" smtClean="0"/>
              <a:t>gas pad density</a:t>
            </a:r>
          </a:p>
          <a:p>
            <a:pPr lvl="1"/>
            <a:r>
              <a:rPr lang="en-US" dirty="0" smtClean="0"/>
              <a:t>gas wells with a 4-mile radius of sampling location</a:t>
            </a:r>
          </a:p>
          <a:p>
            <a:r>
              <a:rPr lang="en-US" dirty="0" smtClean="0"/>
              <a:t>As of 2013 data, there is no significant difference in biological communities in watersheds with no gas activity and those with gas activity. </a:t>
            </a:r>
          </a:p>
          <a:p>
            <a:pPr lvl="1"/>
            <a:r>
              <a:rPr lang="en-US" dirty="0" smtClean="0"/>
              <a:t>Healthy streams with sufficient habitat to support thriving macroinvertebrate communities</a:t>
            </a:r>
            <a:endParaRPr lang="en-US" dirty="0"/>
          </a:p>
          <a:p>
            <a:r>
              <a:rPr lang="en-US" b="1" dirty="0" smtClean="0">
                <a:solidFill>
                  <a:srgbClr val="FF0000"/>
                </a:solidFill>
              </a:rPr>
              <a:t>NOT</a:t>
            </a:r>
            <a:r>
              <a:rPr lang="en-US" dirty="0" smtClean="0"/>
              <a:t> an indication that gas development can not or will not have negative impacts on stream biota</a:t>
            </a:r>
          </a:p>
          <a:p>
            <a:pPr lvl="1"/>
            <a:r>
              <a:rPr lang="en-US" dirty="0" smtClean="0"/>
              <a:t>Long term cumulative effects more likely, except for acute events such as spills </a:t>
            </a:r>
          </a:p>
          <a:p>
            <a:pPr marL="457200" lvl="1" indent="0">
              <a:buNone/>
            </a:pPr>
            <a:endParaRPr lang="en-US" dirty="0" smtClean="0"/>
          </a:p>
          <a:p>
            <a:endParaRPr lang="en-US" dirty="0" smtClean="0"/>
          </a:p>
        </p:txBody>
      </p:sp>
    </p:spTree>
    <p:extLst>
      <p:ext uri="{BB962C8B-B14F-4D97-AF65-F5344CB8AC3E}">
        <p14:creationId xmlns:p14="http://schemas.microsoft.com/office/powerpoint/2010/main" val="97735349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nsidePageBlueS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06" y="13636"/>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8630" y="76200"/>
            <a:ext cx="8229600" cy="762000"/>
          </a:xfrm>
        </p:spPr>
        <p:txBody>
          <a:bodyPr/>
          <a:lstStyle/>
          <a:p>
            <a:r>
              <a:rPr lang="en-US" dirty="0" smtClean="0"/>
              <a:t>Upcoming Work </a:t>
            </a:r>
            <a:endParaRPr lang="en-US" dirty="0"/>
          </a:p>
        </p:txBody>
      </p:sp>
      <p:sp>
        <p:nvSpPr>
          <p:cNvPr id="3" name="Content Placeholder 2"/>
          <p:cNvSpPr>
            <a:spLocks noGrp="1"/>
          </p:cNvSpPr>
          <p:nvPr>
            <p:ph idx="1"/>
          </p:nvPr>
        </p:nvSpPr>
        <p:spPr>
          <a:xfrm>
            <a:off x="152400" y="838200"/>
            <a:ext cx="5410200" cy="5029200"/>
          </a:xfrm>
        </p:spPr>
        <p:txBody>
          <a:bodyPr>
            <a:normAutofit fontScale="77500" lnSpcReduction="20000"/>
          </a:bodyPr>
          <a:lstStyle/>
          <a:p>
            <a:r>
              <a:rPr lang="en-US" dirty="0" smtClean="0"/>
              <a:t>2014 macroinvertebrate samples are back</a:t>
            </a:r>
          </a:p>
          <a:p>
            <a:r>
              <a:rPr lang="en-US" dirty="0" smtClean="0"/>
              <a:t>2015 October sampling at all sites</a:t>
            </a:r>
          </a:p>
          <a:p>
            <a:r>
              <a:rPr lang="en-US" dirty="0" smtClean="0"/>
              <a:t>22 sites are on stream sections designated as EV or HQ </a:t>
            </a:r>
            <a:r>
              <a:rPr lang="en-US" dirty="0" err="1" smtClean="0"/>
              <a:t>CWF</a:t>
            </a:r>
            <a:endParaRPr lang="en-US" dirty="0" smtClean="0"/>
          </a:p>
          <a:p>
            <a:pPr lvl="1"/>
            <a:r>
              <a:rPr lang="en-US" dirty="0"/>
              <a:t>S</a:t>
            </a:r>
            <a:r>
              <a:rPr lang="en-US" dirty="0" smtClean="0"/>
              <a:t>ampling in April/May</a:t>
            </a:r>
          </a:p>
          <a:p>
            <a:pPr lvl="1"/>
            <a:r>
              <a:rPr lang="en-US" dirty="0" smtClean="0"/>
              <a:t>Most </a:t>
            </a:r>
            <a:r>
              <a:rPr lang="en-US" dirty="0"/>
              <a:t>d</a:t>
            </a:r>
            <a:r>
              <a:rPr lang="en-US" dirty="0" smtClean="0"/>
              <a:t>esignations came before Marcellus drilling </a:t>
            </a:r>
          </a:p>
          <a:p>
            <a:pPr lvl="1"/>
            <a:r>
              <a:rPr lang="en-US" dirty="0" smtClean="0"/>
              <a:t>Have things changed?</a:t>
            </a:r>
          </a:p>
          <a:p>
            <a:r>
              <a:rPr lang="en-US" dirty="0" smtClean="0"/>
              <a:t>More research into impacts of </a:t>
            </a:r>
          </a:p>
          <a:p>
            <a:pPr marL="0" indent="0">
              <a:buNone/>
            </a:pPr>
            <a:r>
              <a:rPr lang="en-US" dirty="0" smtClean="0"/>
              <a:t>flow patterns on macroinvertebrate communities </a:t>
            </a:r>
          </a:p>
          <a:p>
            <a:r>
              <a:rPr lang="en-US" dirty="0" smtClean="0"/>
              <a:t>Investigate other ways and scales to evaluate gas development.</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07000" y="2078250"/>
            <a:ext cx="3860800" cy="2895600"/>
          </a:xfrm>
          <a:prstGeom prst="rect">
            <a:avLst/>
          </a:prstGeom>
        </p:spPr>
      </p:pic>
    </p:spTree>
    <p:extLst>
      <p:ext uri="{BB962C8B-B14F-4D97-AF65-F5344CB8AC3E}">
        <p14:creationId xmlns:p14="http://schemas.microsoft.com/office/powerpoint/2010/main" val="177373600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p:txBody>
          <a:bodyPr/>
          <a:lstStyle/>
          <a:p>
            <a:r>
              <a:rPr lang="en-US" dirty="0" smtClean="0"/>
              <a:t>Luanne Steffy  </a:t>
            </a:r>
            <a:r>
              <a:rPr lang="en-US" dirty="0" smtClean="0">
                <a:hlinkClick r:id="rId4"/>
              </a:rPr>
              <a:t>lsteffy@srbc.net</a:t>
            </a:r>
            <a:endParaRPr lang="en-US" dirty="0" smtClean="0"/>
          </a:p>
          <a:p>
            <a:endParaRPr lang="en-US" dirty="0"/>
          </a:p>
          <a:p>
            <a:r>
              <a:rPr lang="en-US" dirty="0" smtClean="0"/>
              <a:t>General questions on </a:t>
            </a:r>
            <a:r>
              <a:rPr lang="en-US" dirty="0" err="1" smtClean="0"/>
              <a:t>RWQMN</a:t>
            </a:r>
            <a:r>
              <a:rPr lang="en-US" dirty="0" smtClean="0"/>
              <a:t> – Dawn Hintz, Project Manager  </a:t>
            </a:r>
            <a:r>
              <a:rPr lang="en-US" dirty="0" smtClean="0">
                <a:hlinkClick r:id="rId5"/>
              </a:rPr>
              <a:t>dhintz@srbc.net</a:t>
            </a:r>
            <a:endParaRPr lang="en-US" dirty="0" smtClean="0"/>
          </a:p>
          <a:p>
            <a:endParaRPr lang="en-US" dirty="0"/>
          </a:p>
          <a:p>
            <a:r>
              <a:rPr lang="en-US" dirty="0" err="1" smtClean="0"/>
              <a:t>RWQMN</a:t>
            </a:r>
            <a:r>
              <a:rPr lang="en-US" dirty="0"/>
              <a:t> Website  </a:t>
            </a:r>
            <a:r>
              <a:rPr lang="en-US" dirty="0">
                <a:hlinkClick r:id="rId6"/>
              </a:rPr>
              <a:t>http</a:t>
            </a:r>
            <a:r>
              <a:rPr lang="en-US" dirty="0" smtClean="0">
                <a:hlinkClick r:id="rId6"/>
              </a:rPr>
              <a:t>://</a:t>
            </a:r>
            <a:r>
              <a:rPr lang="en-US" dirty="0">
                <a:hlinkClick r:id="rId6"/>
              </a:rPr>
              <a:t>mdw.srbc.net/remotewaterquality</a:t>
            </a:r>
            <a:r>
              <a:rPr lang="en-US" dirty="0" smtClean="0">
                <a:hlinkClick r:id="rId6"/>
              </a:rPr>
              <a:t>/</a:t>
            </a:r>
            <a:r>
              <a:rPr lang="en-US" dirty="0" smtClean="0"/>
              <a:t> </a:t>
            </a:r>
            <a:endParaRPr lang="en-US" dirty="0"/>
          </a:p>
        </p:txBody>
      </p:sp>
    </p:spTree>
    <p:extLst>
      <p:ext uri="{BB962C8B-B14F-4D97-AF65-F5344CB8AC3E}">
        <p14:creationId xmlns:p14="http://schemas.microsoft.com/office/powerpoint/2010/main" val="35120582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descr="InsidePageBlueSpot"/>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075" name="Text Box 2"/>
          <p:cNvSpPr txBox="1">
            <a:spLocks noChangeArrowheads="1"/>
          </p:cNvSpPr>
          <p:nvPr/>
        </p:nvSpPr>
        <p:spPr bwMode="auto">
          <a:xfrm>
            <a:off x="304800" y="965677"/>
            <a:ext cx="4114800" cy="5570756"/>
          </a:xfrm>
          <a:prstGeom prst="rect">
            <a:avLst/>
          </a:prstGeom>
          <a:noFill/>
          <a:ln w="9525">
            <a:noFill/>
            <a:miter lim="800000"/>
            <a:headEnd/>
            <a:tailEnd/>
          </a:ln>
          <a:effectLst/>
        </p:spPr>
        <p:txBody>
          <a:bodyPr wrap="square">
            <a:spAutoFit/>
          </a:bodyPr>
          <a:lstStyle/>
          <a:p>
            <a:pPr marL="227013" indent="-227013"/>
            <a:r>
              <a:rPr lang="en-US" sz="2400" b="1" dirty="0">
                <a:latin typeface="+mn-lt"/>
              </a:rPr>
              <a:t>The Basin  </a:t>
            </a:r>
          </a:p>
          <a:p>
            <a:pPr marL="227013" indent="-227013">
              <a:buFont typeface="Wingdings" pitchFamily="2" charset="2"/>
              <a:buChar char="§"/>
            </a:pPr>
            <a:r>
              <a:rPr lang="en-US" sz="2000" dirty="0">
                <a:latin typeface="+mn-lt"/>
              </a:rPr>
              <a:t>27,510-square-mile watershed</a:t>
            </a:r>
          </a:p>
          <a:p>
            <a:pPr marL="227013" indent="-227013">
              <a:buFont typeface="Wingdings" pitchFamily="2" charset="2"/>
              <a:buChar char="§"/>
            </a:pPr>
            <a:r>
              <a:rPr lang="en-US" sz="2000" dirty="0">
                <a:latin typeface="+mn-lt"/>
              </a:rPr>
              <a:t>Comprises 43% of the Chesapeake Bay watershed</a:t>
            </a:r>
          </a:p>
          <a:p>
            <a:pPr marL="227013" indent="-227013">
              <a:buFont typeface="Wingdings" pitchFamily="2" charset="2"/>
              <a:buChar char="§"/>
            </a:pPr>
            <a:r>
              <a:rPr lang="en-US" sz="2000" dirty="0">
                <a:latin typeface="+mn-lt"/>
              </a:rPr>
              <a:t>4.2 million population</a:t>
            </a:r>
          </a:p>
          <a:p>
            <a:pPr marL="227013" indent="-227013">
              <a:buFont typeface="Wingdings" pitchFamily="2" charset="2"/>
              <a:buChar char="§"/>
            </a:pPr>
            <a:r>
              <a:rPr lang="en-US" sz="2000" dirty="0">
                <a:latin typeface="+mn-lt"/>
              </a:rPr>
              <a:t>60% forested</a:t>
            </a:r>
          </a:p>
          <a:p>
            <a:pPr marL="227013" indent="-227013">
              <a:buFont typeface="Wingdings" pitchFamily="2" charset="2"/>
              <a:buChar char="§"/>
            </a:pPr>
            <a:r>
              <a:rPr lang="en-US" sz="2000" dirty="0">
                <a:latin typeface="+mn-lt"/>
              </a:rPr>
              <a:t>32,000+ miles of waterways </a:t>
            </a:r>
            <a:endParaRPr lang="en-US" sz="2000" dirty="0" smtClean="0">
              <a:latin typeface="+mn-lt"/>
            </a:endParaRPr>
          </a:p>
          <a:p>
            <a:endParaRPr lang="en-US" sz="2400" dirty="0">
              <a:latin typeface="+mn-lt"/>
            </a:endParaRPr>
          </a:p>
          <a:p>
            <a:pPr marL="227013" indent="-227013"/>
            <a:r>
              <a:rPr lang="en-US" sz="2400" b="1" dirty="0">
                <a:latin typeface="+mn-lt"/>
              </a:rPr>
              <a:t>The Susquehanna River </a:t>
            </a:r>
            <a:endParaRPr lang="en-US" sz="2000" dirty="0">
              <a:latin typeface="+mn-lt"/>
            </a:endParaRPr>
          </a:p>
          <a:p>
            <a:pPr marL="227013" indent="-227013">
              <a:buFont typeface="Wingdings" pitchFamily="2" charset="2"/>
              <a:buChar char="§"/>
            </a:pPr>
            <a:r>
              <a:rPr lang="en-US" sz="2000" dirty="0">
                <a:latin typeface="+mn-lt"/>
              </a:rPr>
              <a:t>444 miles, largest tributary to the Chesapeake Bay</a:t>
            </a:r>
          </a:p>
          <a:p>
            <a:pPr marL="227013" indent="-227013">
              <a:buFont typeface="Wingdings" pitchFamily="2" charset="2"/>
              <a:buChar char="§"/>
            </a:pPr>
            <a:r>
              <a:rPr lang="en-US" sz="2000" dirty="0">
                <a:latin typeface="+mn-lt"/>
              </a:rPr>
              <a:t>Supplies 18 million gallons a minute to the bay </a:t>
            </a:r>
            <a:endParaRPr lang="en-US" sz="2000" dirty="0"/>
          </a:p>
          <a:p>
            <a:pPr algn="ctr"/>
            <a:r>
              <a:rPr lang="en-US" sz="3200" b="1" dirty="0" smtClean="0">
                <a:solidFill>
                  <a:srgbClr val="FF0000"/>
                </a:solidFill>
                <a:latin typeface="+mn-lt"/>
              </a:rPr>
              <a:t>Natural gas </a:t>
            </a:r>
            <a:r>
              <a:rPr lang="en-US" sz="3200" b="1" dirty="0" err="1" smtClean="0">
                <a:solidFill>
                  <a:srgbClr val="FF0000"/>
                </a:solidFill>
                <a:latin typeface="+mn-lt"/>
              </a:rPr>
              <a:t>shales</a:t>
            </a:r>
            <a:r>
              <a:rPr lang="en-US" sz="3200" b="1" dirty="0" smtClean="0">
                <a:solidFill>
                  <a:srgbClr val="FF0000"/>
                </a:solidFill>
                <a:latin typeface="+mn-lt"/>
              </a:rPr>
              <a:t> under 85% of basin</a:t>
            </a:r>
            <a:endParaRPr lang="en-US" sz="3200" b="1" dirty="0">
              <a:solidFill>
                <a:srgbClr val="FF0000"/>
              </a:solidFill>
              <a:latin typeface="+mn-lt"/>
            </a:endParaRPr>
          </a:p>
          <a:p>
            <a:pPr marL="227013" indent="-227013"/>
            <a:endParaRPr lang="en-US" sz="2000" dirty="0">
              <a:solidFill>
                <a:srgbClr val="333399"/>
              </a:solidFill>
              <a:latin typeface="Lucida Bright" pitchFamily="18" charset="0"/>
            </a:endParaRPr>
          </a:p>
        </p:txBody>
      </p:sp>
      <p:sp>
        <p:nvSpPr>
          <p:cNvPr id="3076" name="Text Box 3"/>
          <p:cNvSpPr txBox="1">
            <a:spLocks noChangeArrowheads="1"/>
          </p:cNvSpPr>
          <p:nvPr/>
        </p:nvSpPr>
        <p:spPr bwMode="auto">
          <a:xfrm>
            <a:off x="1622425" y="136525"/>
            <a:ext cx="5911490" cy="769441"/>
          </a:xfrm>
          <a:prstGeom prst="rect">
            <a:avLst/>
          </a:prstGeom>
          <a:noFill/>
          <a:ln w="9525">
            <a:noFill/>
            <a:miter lim="800000"/>
            <a:headEnd/>
            <a:tailEnd/>
          </a:ln>
          <a:effectLst/>
        </p:spPr>
        <p:txBody>
          <a:bodyPr wrap="none">
            <a:spAutoFit/>
          </a:bodyPr>
          <a:lstStyle/>
          <a:p>
            <a:pPr>
              <a:tabLst>
                <a:tab pos="1196975" algn="l"/>
              </a:tabLst>
            </a:pPr>
            <a:r>
              <a:rPr lang="en-US" sz="4400" dirty="0"/>
              <a:t>Susquehanna River Basin</a:t>
            </a:r>
          </a:p>
        </p:txBody>
      </p:sp>
      <p:pic>
        <p:nvPicPr>
          <p:cNvPr id="6" name="Picture 6" descr="New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29718" y="965677"/>
            <a:ext cx="4038600" cy="49266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1952136"/>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sidePageBlueS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ext Box 3"/>
          <p:cNvSpPr txBox="1">
            <a:spLocks noChangeArrowheads="1"/>
          </p:cNvSpPr>
          <p:nvPr/>
        </p:nvSpPr>
        <p:spPr bwMode="auto">
          <a:xfrm>
            <a:off x="206141" y="2148704"/>
            <a:ext cx="5398971"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342900" indent="-342900" eaLnBrk="1" hangingPunct="1">
              <a:spcBef>
                <a:spcPct val="0"/>
              </a:spcBef>
              <a:defRPr/>
            </a:pPr>
            <a:r>
              <a:rPr lang="en-US" altLang="en-US" sz="2200" dirty="0" smtClean="0">
                <a:latin typeface="+mn-lt"/>
              </a:rPr>
              <a:t>Compilation of all SRBC program activities covering the shale gas industry through 2013</a:t>
            </a:r>
          </a:p>
          <a:p>
            <a:pPr marL="342900" indent="-342900" eaLnBrk="1" hangingPunct="1">
              <a:spcBef>
                <a:spcPct val="0"/>
              </a:spcBef>
              <a:defRPr/>
            </a:pPr>
            <a:r>
              <a:rPr lang="en-US" altLang="en-US" sz="2200" dirty="0" smtClean="0">
                <a:latin typeface="+mn-lt"/>
              </a:rPr>
              <a:t>Four-part Assessment </a:t>
            </a:r>
          </a:p>
          <a:p>
            <a:pPr marL="1085850" lvl="1" indent="-342900" eaLnBrk="1" hangingPunct="1">
              <a:spcBef>
                <a:spcPct val="0"/>
              </a:spcBef>
              <a:defRPr/>
            </a:pPr>
            <a:r>
              <a:rPr lang="en-US" altLang="en-US" sz="2200" dirty="0" smtClean="0">
                <a:latin typeface="+mn-lt"/>
              </a:rPr>
              <a:t>Water Acquisition</a:t>
            </a:r>
          </a:p>
          <a:p>
            <a:pPr marL="1085850" lvl="1" indent="-342900" eaLnBrk="1" hangingPunct="1">
              <a:spcBef>
                <a:spcPct val="0"/>
              </a:spcBef>
              <a:defRPr/>
            </a:pPr>
            <a:r>
              <a:rPr lang="en-US" altLang="en-US" sz="2200" dirty="0" smtClean="0">
                <a:latin typeface="+mn-lt"/>
              </a:rPr>
              <a:t>Water Quality</a:t>
            </a:r>
          </a:p>
          <a:p>
            <a:pPr marL="1085850" lvl="1" indent="-342900" eaLnBrk="1" hangingPunct="1">
              <a:spcBef>
                <a:spcPct val="0"/>
              </a:spcBef>
              <a:defRPr/>
            </a:pPr>
            <a:r>
              <a:rPr lang="en-US" altLang="en-US" sz="2200" dirty="0" smtClean="0">
                <a:latin typeface="+mn-lt"/>
              </a:rPr>
              <a:t>Compliance</a:t>
            </a:r>
          </a:p>
          <a:p>
            <a:pPr marL="1085850" lvl="1" indent="-342900" eaLnBrk="1" hangingPunct="1">
              <a:spcBef>
                <a:spcPct val="0"/>
              </a:spcBef>
              <a:defRPr/>
            </a:pPr>
            <a:r>
              <a:rPr lang="en-US" altLang="en-US" sz="2200" dirty="0" smtClean="0">
                <a:latin typeface="+mn-lt"/>
              </a:rPr>
              <a:t>Assessment Results/Recommendations</a:t>
            </a:r>
          </a:p>
          <a:p>
            <a:pPr marL="342900" indent="-342900" eaLnBrk="1" hangingPunct="1">
              <a:spcBef>
                <a:spcPct val="0"/>
              </a:spcBef>
              <a:defRPr/>
            </a:pPr>
            <a:r>
              <a:rPr lang="en-US" altLang="en-US" sz="2200" dirty="0" smtClean="0">
                <a:latin typeface="+mn-lt"/>
              </a:rPr>
              <a:t>Started – February 2014</a:t>
            </a:r>
          </a:p>
          <a:p>
            <a:pPr marL="342900" indent="-342900" eaLnBrk="1" hangingPunct="1">
              <a:spcBef>
                <a:spcPct val="0"/>
              </a:spcBef>
              <a:defRPr/>
            </a:pPr>
            <a:r>
              <a:rPr lang="en-US" altLang="en-US" sz="2200" dirty="0" smtClean="0">
                <a:latin typeface="+mn-lt"/>
              </a:rPr>
              <a:t>Completion – Late Summer 2015</a:t>
            </a:r>
          </a:p>
        </p:txBody>
      </p:sp>
      <p:sp>
        <p:nvSpPr>
          <p:cNvPr id="5124" name="Text Box 4"/>
          <p:cNvSpPr txBox="1">
            <a:spLocks noChangeArrowheads="1"/>
          </p:cNvSpPr>
          <p:nvPr/>
        </p:nvSpPr>
        <p:spPr bwMode="auto">
          <a:xfrm>
            <a:off x="228600" y="17647"/>
            <a:ext cx="8618537"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sz="4400" dirty="0" smtClean="0">
                <a:latin typeface="+mj-lt"/>
              </a:rPr>
              <a:t>Assessment </a:t>
            </a:r>
            <a:r>
              <a:rPr lang="en-US" sz="4400" dirty="0">
                <a:latin typeface="+mj-lt"/>
              </a:rPr>
              <a:t>of Unconventional Gas Development in the Susquehanna River Basin</a:t>
            </a:r>
            <a:endParaRPr lang="en-US" altLang="en-US" sz="4400" dirty="0">
              <a:latin typeface="+mj-lt"/>
            </a:endParaRPr>
          </a:p>
        </p:txBody>
      </p:sp>
      <p:pic>
        <p:nvPicPr>
          <p:cNvPr id="5125" name="Picture 6" descr="1340b_NatGasShale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05112" y="2049496"/>
            <a:ext cx="3311007" cy="4057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0687976"/>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InsidePageBlueS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dhint\AppData\Local\Microsoft\Windows\Temporary Internet Files\Content.Word\1451p_Sondes59EcoRegReport.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0" y="685800"/>
            <a:ext cx="9144000" cy="6172200"/>
          </a:xfrm>
          <a:prstGeom prst="rect">
            <a:avLst/>
          </a:prstGeom>
          <a:noFill/>
          <a:ln>
            <a:noFill/>
          </a:ln>
        </p:spPr>
      </p:pic>
      <p:sp>
        <p:nvSpPr>
          <p:cNvPr id="5" name="TextBox 4"/>
          <p:cNvSpPr txBox="1"/>
          <p:nvPr/>
        </p:nvSpPr>
        <p:spPr>
          <a:xfrm>
            <a:off x="3243" y="39469"/>
            <a:ext cx="9192966" cy="707886"/>
          </a:xfrm>
          <a:prstGeom prst="rect">
            <a:avLst/>
          </a:prstGeom>
          <a:noFill/>
        </p:spPr>
        <p:txBody>
          <a:bodyPr wrap="none" rtlCol="0">
            <a:spAutoFit/>
          </a:bodyPr>
          <a:lstStyle/>
          <a:p>
            <a:r>
              <a:rPr lang="en-US" sz="4000" dirty="0" smtClean="0"/>
              <a:t>Remote Water Quality Monitoring Network</a:t>
            </a:r>
            <a:endParaRPr lang="en-US" sz="4000" dirty="0"/>
          </a:p>
        </p:txBody>
      </p:sp>
    </p:spTree>
    <p:extLst>
      <p:ext uri="{BB962C8B-B14F-4D97-AF65-F5344CB8AC3E}">
        <p14:creationId xmlns:p14="http://schemas.microsoft.com/office/powerpoint/2010/main" val="4766670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InsidePageBlueS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886"/>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Rectangle 3"/>
          <p:cNvSpPr>
            <a:spLocks noGrp="1" noChangeArrowheads="1"/>
          </p:cNvSpPr>
          <p:nvPr>
            <p:ph type="title" idx="4294967295"/>
          </p:nvPr>
        </p:nvSpPr>
        <p:spPr>
          <a:xfrm>
            <a:off x="0" y="0"/>
            <a:ext cx="9144000" cy="1143000"/>
          </a:xfrm>
        </p:spPr>
        <p:txBody>
          <a:bodyPr>
            <a:noAutofit/>
          </a:bodyPr>
          <a:lstStyle/>
          <a:p>
            <a:pPr eaLnBrk="1" hangingPunct="1"/>
            <a:r>
              <a:rPr lang="en-US" sz="4000" dirty="0" smtClean="0"/>
              <a:t>Remote Water Quality Monitoring Network </a:t>
            </a:r>
            <a:br>
              <a:rPr lang="en-US" sz="4000" dirty="0" smtClean="0"/>
            </a:br>
            <a:r>
              <a:rPr lang="en-US" sz="4000" dirty="0" smtClean="0"/>
              <a:t>Objectives</a:t>
            </a:r>
          </a:p>
        </p:txBody>
      </p:sp>
      <p:sp>
        <p:nvSpPr>
          <p:cNvPr id="9220" name="Rectangle 4"/>
          <p:cNvSpPr>
            <a:spLocks noChangeArrowheads="1"/>
          </p:cNvSpPr>
          <p:nvPr/>
        </p:nvSpPr>
        <p:spPr bwMode="auto">
          <a:xfrm>
            <a:off x="6417" y="1143000"/>
            <a:ext cx="64008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r>
              <a:rPr lang="en-US" sz="2400" b="1" dirty="0"/>
              <a:t>Establishing a real-time water quality monitoring network within areas of concern in the Susquehanna River </a:t>
            </a:r>
            <a:r>
              <a:rPr lang="en-US" sz="2400" b="1" dirty="0" smtClean="0"/>
              <a:t>Basin</a:t>
            </a:r>
            <a:endParaRPr lang="en-US" sz="2000" b="1" dirty="0"/>
          </a:p>
          <a:p>
            <a:pPr marL="342900" indent="-342900">
              <a:spcBef>
                <a:spcPct val="20000"/>
              </a:spcBef>
              <a:buFontTx/>
              <a:buChar char="•"/>
            </a:pPr>
            <a:r>
              <a:rPr lang="en-US" sz="2400" dirty="0"/>
              <a:t>E</a:t>
            </a:r>
            <a:r>
              <a:rPr lang="en-US" sz="2400" dirty="0" smtClean="0"/>
              <a:t>stablish </a:t>
            </a:r>
            <a:r>
              <a:rPr lang="en-US" sz="2400" dirty="0"/>
              <a:t>baseline water quality conditions; </a:t>
            </a:r>
          </a:p>
          <a:p>
            <a:pPr marL="342900" indent="-342900">
              <a:spcBef>
                <a:spcPct val="20000"/>
              </a:spcBef>
              <a:buFontTx/>
              <a:buChar char="•"/>
            </a:pPr>
            <a:r>
              <a:rPr lang="en-US" sz="2400" dirty="0" smtClean="0"/>
              <a:t>Determine if the </a:t>
            </a:r>
            <a:r>
              <a:rPr lang="en-US" sz="2400" dirty="0"/>
              <a:t>natural gas well industry and/or other activities are causing adverse impacts on local water quality; </a:t>
            </a:r>
          </a:p>
          <a:p>
            <a:pPr marL="342900" indent="-342900">
              <a:spcBef>
                <a:spcPct val="20000"/>
              </a:spcBef>
              <a:buFontTx/>
              <a:buChar char="•"/>
            </a:pPr>
            <a:r>
              <a:rPr lang="en-US" sz="2400" dirty="0"/>
              <a:t>F</a:t>
            </a:r>
            <a:r>
              <a:rPr lang="en-US" sz="2400" dirty="0" smtClean="0"/>
              <a:t>orm </a:t>
            </a:r>
            <a:r>
              <a:rPr lang="en-US" sz="2400" dirty="0"/>
              <a:t>collaborative partnerships to improve monitoring technology and provide educational opportunities; </a:t>
            </a:r>
          </a:p>
          <a:p>
            <a:pPr marL="342900" indent="-342900">
              <a:spcBef>
                <a:spcPct val="20000"/>
              </a:spcBef>
              <a:buFontTx/>
              <a:buChar char="•"/>
            </a:pPr>
            <a:r>
              <a:rPr lang="en-US" sz="2400" dirty="0"/>
              <a:t>E</a:t>
            </a:r>
            <a:r>
              <a:rPr lang="en-US" sz="2400" dirty="0" smtClean="0"/>
              <a:t>nhance </a:t>
            </a:r>
            <a:r>
              <a:rPr lang="en-US" sz="2400" dirty="0"/>
              <a:t>protection for water supplies; and </a:t>
            </a:r>
          </a:p>
          <a:p>
            <a:pPr marL="342900" indent="-342900">
              <a:spcBef>
                <a:spcPct val="20000"/>
              </a:spcBef>
              <a:buFontTx/>
              <a:buChar char="•"/>
            </a:pPr>
            <a:r>
              <a:rPr lang="en-US" sz="2400" dirty="0"/>
              <a:t>B</a:t>
            </a:r>
            <a:r>
              <a:rPr lang="en-US" sz="2400" dirty="0" smtClean="0"/>
              <a:t>e </a:t>
            </a:r>
            <a:r>
              <a:rPr lang="en-US" sz="2400" dirty="0"/>
              <a:t>responsive to public concerns. </a:t>
            </a:r>
          </a:p>
        </p:txBody>
      </p:sp>
      <p:pic>
        <p:nvPicPr>
          <p:cNvPr id="5"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6039050" y="1752600"/>
            <a:ext cx="2986855" cy="3962400"/>
          </a:xfrm>
          <a:prstGeom prst="rect">
            <a:avLst/>
          </a:prstGeom>
          <a:ln w="38100" cap="sq">
            <a:noFill/>
            <a:prstDash val="solid"/>
            <a:miter lim="800000"/>
          </a:ln>
          <a:effectLst>
            <a:outerShdw blurRad="50800" dist="38100" dir="2700000" algn="tl" rotWithShape="0">
              <a:srgbClr val="000000">
                <a:alpha val="43000"/>
              </a:srgbClr>
            </a:outerShdw>
            <a:softEdge rad="63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74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ChangeArrowheads="1"/>
          </p:cNvSpPr>
          <p:nvPr>
            <p:ph type="title"/>
          </p:nvPr>
        </p:nvSpPr>
        <p:spPr/>
        <p:txBody>
          <a:bodyPr/>
          <a:lstStyle/>
          <a:p>
            <a:endParaRPr lang="en-US" dirty="0"/>
          </a:p>
        </p:txBody>
      </p:sp>
      <p:sp>
        <p:nvSpPr>
          <p:cNvPr id="307203" name="Rectangle 3"/>
          <p:cNvSpPr>
            <a:spLocks noGrp="1" noChangeArrowheads="1"/>
          </p:cNvSpPr>
          <p:nvPr>
            <p:ph type="body" idx="1"/>
          </p:nvPr>
        </p:nvSpPr>
        <p:spPr/>
        <p:txBody>
          <a:bodyPr/>
          <a:lstStyle/>
          <a:p>
            <a:endParaRPr lang="en-US" dirty="0"/>
          </a:p>
        </p:txBody>
      </p:sp>
      <p:pic>
        <p:nvPicPr>
          <p:cNvPr id="307204" name="Picture 4" descr="InsidePageBlueS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07209" name="Text Box 9"/>
          <p:cNvSpPr txBox="1">
            <a:spLocks noChangeArrowheads="1"/>
          </p:cNvSpPr>
          <p:nvPr/>
        </p:nvSpPr>
        <p:spPr bwMode="auto">
          <a:xfrm>
            <a:off x="304800" y="90143"/>
            <a:ext cx="85344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sz="4400" dirty="0" smtClean="0">
                <a:latin typeface="+mj-lt"/>
              </a:rPr>
              <a:t>The Evolution of the </a:t>
            </a:r>
            <a:r>
              <a:rPr lang="en-US" sz="4400" dirty="0" err="1" smtClean="0">
                <a:latin typeface="+mj-lt"/>
              </a:rPr>
              <a:t>RWQMN</a:t>
            </a:r>
            <a:endParaRPr lang="en-US" sz="4400" dirty="0" smtClean="0">
              <a:latin typeface="+mj-lt"/>
            </a:endParaRPr>
          </a:p>
        </p:txBody>
      </p:sp>
      <p:sp>
        <p:nvSpPr>
          <p:cNvPr id="307210" name="Text Box 10"/>
          <p:cNvSpPr txBox="1">
            <a:spLocks noChangeArrowheads="1"/>
          </p:cNvSpPr>
          <p:nvPr/>
        </p:nvSpPr>
        <p:spPr bwMode="auto">
          <a:xfrm>
            <a:off x="152400" y="882149"/>
            <a:ext cx="5334000" cy="5278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457200" indent="-457200">
              <a:buFont typeface="Arial" pitchFamily="34" charset="0"/>
              <a:buChar char="•"/>
            </a:pPr>
            <a:r>
              <a:rPr lang="en-US" sz="2600" dirty="0" smtClean="0"/>
              <a:t>First monitoring stations deployed – 2010</a:t>
            </a:r>
            <a:endParaRPr lang="en-US" sz="2600" dirty="0"/>
          </a:p>
          <a:p>
            <a:pPr marL="457200" indent="-457200">
              <a:buFont typeface="Arial" pitchFamily="34" charset="0"/>
              <a:buChar char="•"/>
            </a:pPr>
            <a:r>
              <a:rPr lang="en-US" sz="2600" b="1" dirty="0" smtClean="0">
                <a:solidFill>
                  <a:srgbClr val="FF0000"/>
                </a:solidFill>
              </a:rPr>
              <a:t>Macroinvertebrate sampling – 2011</a:t>
            </a:r>
            <a:endParaRPr lang="en-US" sz="2600" b="1" dirty="0">
              <a:solidFill>
                <a:srgbClr val="FF0000"/>
              </a:solidFill>
            </a:endParaRPr>
          </a:p>
          <a:p>
            <a:pPr marL="457200" indent="-457200">
              <a:buFont typeface="Arial" pitchFamily="34" charset="0"/>
              <a:buChar char="•"/>
            </a:pPr>
            <a:r>
              <a:rPr lang="en-US" sz="2600" dirty="0" smtClean="0"/>
              <a:t>Fish sampling – 2012</a:t>
            </a:r>
            <a:endParaRPr lang="en-US" sz="2600" dirty="0"/>
          </a:p>
          <a:p>
            <a:pPr marL="457200" indent="-457200">
              <a:buFont typeface="Arial" pitchFamily="34" charset="0"/>
              <a:buChar char="•"/>
            </a:pPr>
            <a:r>
              <a:rPr lang="en-US" sz="2600" dirty="0" smtClean="0"/>
              <a:t>Rain gauges and pressure transducers– 2013</a:t>
            </a:r>
          </a:p>
          <a:p>
            <a:pPr marL="457200" indent="-457200">
              <a:buFont typeface="Arial" pitchFamily="34" charset="0"/>
              <a:buChar char="•"/>
            </a:pPr>
            <a:r>
              <a:rPr lang="en-US" sz="2600" dirty="0" smtClean="0"/>
              <a:t>Currently, 59 real-time monitoring stations</a:t>
            </a:r>
            <a:endParaRPr lang="en-US" sz="2600" dirty="0"/>
          </a:p>
          <a:p>
            <a:pPr marL="457200" indent="-457200">
              <a:buFont typeface="Arial" pitchFamily="34" charset="0"/>
              <a:buChar char="•"/>
            </a:pPr>
            <a:r>
              <a:rPr lang="en-US" sz="2600" dirty="0" smtClean="0"/>
              <a:t>Many opportunities for data sharing, data usage, overlapping project goals</a:t>
            </a:r>
          </a:p>
          <a:p>
            <a:pPr marL="457200" indent="-457200">
              <a:buFont typeface="Arial" pitchFamily="34" charset="0"/>
              <a:buChar char="•"/>
            </a:pPr>
            <a:endParaRPr lang="en-US" sz="2500" dirty="0">
              <a:solidFill>
                <a:srgbClr val="333399"/>
              </a:solidFill>
              <a:latin typeface="Lucida Bright" pitchFamily="18" charset="0"/>
            </a:endParaRPr>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86400" y="894983"/>
            <a:ext cx="3546078" cy="2667000"/>
          </a:xfrm>
          <a:prstGeom prst="rect">
            <a:avLst/>
          </a:prstGeom>
          <a:ln w="38100" cap="sq">
            <a:noFill/>
            <a:prstDash val="solid"/>
            <a:miter lim="800000"/>
          </a:ln>
          <a:effectLst>
            <a:outerShdw blurRad="50800" dist="38100" dir="2700000" algn="tl" rotWithShape="0">
              <a:srgbClr val="000000">
                <a:alpha val="43000"/>
              </a:srgbClr>
            </a:outerShdw>
            <a:softEdge rad="31750"/>
          </a:effectLst>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17516" y="3762330"/>
            <a:ext cx="2951361" cy="2213521"/>
          </a:xfrm>
          <a:prstGeom prst="rect">
            <a:avLst/>
          </a:prstGeom>
          <a:ln>
            <a:noFill/>
          </a:ln>
          <a:effectLst>
            <a:softEdge rad="112500"/>
          </a:effectLst>
        </p:spPr>
      </p:pic>
    </p:spTree>
    <p:extLst>
      <p:ext uri="{BB962C8B-B14F-4D97-AF65-F5344CB8AC3E}">
        <p14:creationId xmlns:p14="http://schemas.microsoft.com/office/powerpoint/2010/main" val="4032992309"/>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nsidePageBlueS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Content Placeholder 5"/>
          <p:cNvSpPr>
            <a:spLocks noGrp="1"/>
          </p:cNvSpPr>
          <p:nvPr>
            <p:ph idx="1"/>
          </p:nvPr>
        </p:nvSpPr>
        <p:spPr>
          <a:xfrm>
            <a:off x="228600" y="1166018"/>
            <a:ext cx="5322570" cy="4525963"/>
          </a:xfrm>
        </p:spPr>
        <p:txBody>
          <a:bodyPr>
            <a:normAutofit fontScale="85000" lnSpcReduction="10000"/>
          </a:bodyPr>
          <a:lstStyle/>
          <a:p>
            <a:r>
              <a:rPr lang="en-US" dirty="0" err="1" smtClean="0"/>
              <a:t>PADEP</a:t>
            </a:r>
            <a:r>
              <a:rPr lang="en-US" dirty="0" smtClean="0"/>
              <a:t> Protocol</a:t>
            </a:r>
          </a:p>
          <a:p>
            <a:pPr lvl="1"/>
            <a:r>
              <a:rPr lang="en-US" dirty="0" smtClean="0"/>
              <a:t>6 D-frame kicks composited</a:t>
            </a:r>
          </a:p>
          <a:p>
            <a:pPr lvl="1"/>
            <a:r>
              <a:rPr lang="en-US" dirty="0" smtClean="0"/>
              <a:t>200 count subsample</a:t>
            </a:r>
          </a:p>
          <a:p>
            <a:pPr lvl="1"/>
            <a:r>
              <a:rPr lang="en-US" dirty="0" smtClean="0"/>
              <a:t>identified to genus (</a:t>
            </a:r>
            <a:r>
              <a:rPr lang="en-US" dirty="0" err="1" smtClean="0"/>
              <a:t>Chironomidae</a:t>
            </a:r>
            <a:r>
              <a:rPr lang="en-US" dirty="0" smtClean="0"/>
              <a:t> to family)</a:t>
            </a:r>
          </a:p>
          <a:p>
            <a:r>
              <a:rPr lang="en-US" dirty="0" smtClean="0"/>
              <a:t>Sampled annually in October</a:t>
            </a:r>
          </a:p>
          <a:p>
            <a:pPr lvl="1"/>
            <a:r>
              <a:rPr lang="en-US" dirty="0" smtClean="0"/>
              <a:t>2011: 50 sites sampled (13 in May)</a:t>
            </a:r>
          </a:p>
          <a:p>
            <a:pPr lvl="1"/>
            <a:r>
              <a:rPr lang="en-US" dirty="0" smtClean="0"/>
              <a:t>2012: 58 sites sampled</a:t>
            </a:r>
          </a:p>
          <a:p>
            <a:pPr lvl="1"/>
            <a:r>
              <a:rPr lang="en-US" dirty="0" smtClean="0"/>
              <a:t>2013: 59 sites sampled</a:t>
            </a:r>
          </a:p>
          <a:p>
            <a:r>
              <a:rPr lang="en-US" dirty="0" smtClean="0"/>
              <a:t>Analysis based on PA </a:t>
            </a:r>
            <a:r>
              <a:rPr lang="en-US" dirty="0" err="1" smtClean="0"/>
              <a:t>IBI</a:t>
            </a:r>
            <a:r>
              <a:rPr lang="en-US" dirty="0" smtClean="0"/>
              <a:t>, related metrics and community similarity</a:t>
            </a:r>
            <a:endParaRPr lang="en-US" dirty="0"/>
          </a:p>
          <a:p>
            <a:endParaRPr lang="en-US" dirty="0" smtClean="0"/>
          </a:p>
        </p:txBody>
      </p:sp>
      <p:sp>
        <p:nvSpPr>
          <p:cNvPr id="7" name="Title 6"/>
          <p:cNvSpPr>
            <a:spLocks noGrp="1"/>
          </p:cNvSpPr>
          <p:nvPr>
            <p:ph type="title"/>
          </p:nvPr>
        </p:nvSpPr>
        <p:spPr>
          <a:xfrm>
            <a:off x="365660" y="-802"/>
            <a:ext cx="8229600" cy="839002"/>
          </a:xfrm>
        </p:spPr>
        <p:txBody>
          <a:bodyPr/>
          <a:lstStyle/>
          <a:p>
            <a:r>
              <a:rPr lang="en-US" dirty="0" smtClean="0"/>
              <a:t>Macroinvertebrate sampling</a:t>
            </a:r>
            <a:endParaRPr lang="en-US" dirty="0"/>
          </a:p>
        </p:txBody>
      </p:sp>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99099" y="3781125"/>
            <a:ext cx="3251200" cy="2438400"/>
          </a:xfrm>
          <a:prstGeom prst="rect">
            <a:avLst/>
          </a:prstGeom>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5400000">
            <a:off x="5740400" y="1202757"/>
            <a:ext cx="2844799" cy="2133600"/>
          </a:xfrm>
          <a:prstGeom prst="rect">
            <a:avLst/>
          </a:prstGeom>
          <a:scene3d>
            <a:camera prst="orthographicFront">
              <a:rot lat="0" lon="0" rev="0"/>
            </a:camera>
            <a:lightRig rig="threePt" dir="t"/>
          </a:scene3d>
        </p:spPr>
      </p:pic>
    </p:spTree>
    <p:extLst>
      <p:ext uri="{BB962C8B-B14F-4D97-AF65-F5344CB8AC3E}">
        <p14:creationId xmlns:p14="http://schemas.microsoft.com/office/powerpoint/2010/main" val="28054979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InsidePageBlueS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8630" y="-76200"/>
            <a:ext cx="8229600" cy="726707"/>
          </a:xfrm>
        </p:spPr>
        <p:txBody>
          <a:bodyPr>
            <a:noAutofit/>
          </a:bodyPr>
          <a:lstStyle/>
          <a:p>
            <a:r>
              <a:rPr lang="en-US" dirty="0" smtClean="0"/>
              <a:t>Result #1 – </a:t>
            </a:r>
            <a:r>
              <a:rPr lang="en-US" dirty="0"/>
              <a:t> </a:t>
            </a:r>
            <a:r>
              <a:rPr lang="en-US" dirty="0" smtClean="0"/>
              <a:t>High </a:t>
            </a:r>
            <a:r>
              <a:rPr lang="en-US" dirty="0" err="1" smtClean="0"/>
              <a:t>IBI</a:t>
            </a:r>
            <a:r>
              <a:rPr lang="en-US" dirty="0" smtClean="0"/>
              <a:t> scores</a:t>
            </a:r>
            <a:endParaRPr lang="en-US" dirty="0"/>
          </a:p>
        </p:txBody>
      </p:sp>
      <p:sp>
        <p:nvSpPr>
          <p:cNvPr id="3" name="Content Placeholder 2"/>
          <p:cNvSpPr>
            <a:spLocks noGrp="1"/>
          </p:cNvSpPr>
          <p:nvPr>
            <p:ph idx="1"/>
          </p:nvPr>
        </p:nvSpPr>
        <p:spPr>
          <a:xfrm>
            <a:off x="354330" y="533400"/>
            <a:ext cx="8458200" cy="1676400"/>
          </a:xfrm>
        </p:spPr>
        <p:txBody>
          <a:bodyPr>
            <a:normAutofit fontScale="92500" lnSpcReduction="20000"/>
          </a:bodyPr>
          <a:lstStyle/>
          <a:p>
            <a:r>
              <a:rPr lang="en-US" dirty="0" smtClean="0"/>
              <a:t>Sites located in minimally impacted watersheds, with intact macroinvertebrate communities</a:t>
            </a:r>
          </a:p>
          <a:p>
            <a:pPr lvl="1"/>
            <a:r>
              <a:rPr lang="en-US" dirty="0" smtClean="0"/>
              <a:t>only 6% of samples scored at or under the definitively impaired score of 43</a:t>
            </a: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52600" y="2286000"/>
            <a:ext cx="5867400" cy="391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614528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nsidePageBlueSp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8630" y="0"/>
            <a:ext cx="8229600" cy="990600"/>
          </a:xfrm>
        </p:spPr>
        <p:txBody>
          <a:bodyPr/>
          <a:lstStyle/>
          <a:p>
            <a:r>
              <a:rPr lang="en-US" dirty="0" smtClean="0"/>
              <a:t>What about ecoregions?</a:t>
            </a:r>
            <a:endParaRPr lang="en-US" dirty="0"/>
          </a:p>
        </p:txBody>
      </p:sp>
      <p:pic>
        <p:nvPicPr>
          <p:cNvPr id="6" name="Content Placeholder 3"/>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990225" y="1066800"/>
            <a:ext cx="7302321" cy="4800600"/>
          </a:xfrm>
          <a:prstGeom prst="rect">
            <a:avLst/>
          </a:prstGeom>
        </p:spPr>
      </p:pic>
      <p:sp>
        <p:nvSpPr>
          <p:cNvPr id="7" name="Oval 6"/>
          <p:cNvSpPr/>
          <p:nvPr/>
        </p:nvSpPr>
        <p:spPr>
          <a:xfrm>
            <a:off x="2057400" y="1546459"/>
            <a:ext cx="2438400" cy="3352800"/>
          </a:xfrm>
          <a:prstGeom prst="ellipse">
            <a:avLst/>
          </a:prstGeom>
          <a:no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03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1516</TotalTime>
  <Words>1117</Words>
  <Application>Microsoft Office PowerPoint</Application>
  <PresentationFormat>On-screen Show (4:3)</PresentationFormat>
  <Paragraphs>114</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Evaluation of Macroinvertebrate Assemblages in the Marcellus Shale Region of the Susquehanna River Basin, 2011-2013 </vt:lpstr>
      <vt:lpstr>PowerPoint Presentation</vt:lpstr>
      <vt:lpstr>PowerPoint Presentation</vt:lpstr>
      <vt:lpstr>PowerPoint Presentation</vt:lpstr>
      <vt:lpstr>Remote Water Quality Monitoring Network  Objectives</vt:lpstr>
      <vt:lpstr>PowerPoint Presentation</vt:lpstr>
      <vt:lpstr>Macroinvertebrate sampling</vt:lpstr>
      <vt:lpstr>Result #1 –  High IBI scores</vt:lpstr>
      <vt:lpstr>What about ecoregions?</vt:lpstr>
      <vt:lpstr>…and then what about gas development?</vt:lpstr>
      <vt:lpstr>Result #2 Influence of well density</vt:lpstr>
      <vt:lpstr>Result #3  2011 is different</vt:lpstr>
      <vt:lpstr>PowerPoint Presentation</vt:lpstr>
      <vt:lpstr>Result #4 Similarity of Assemblages in Gas vs No Gas</vt:lpstr>
      <vt:lpstr>Wrap Up</vt:lpstr>
      <vt:lpstr>Upcoming Work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Evaluation of Macroinvertebrate Assemblages in the Marcellus Shale Region of the Susquehanna River Basin, 2011-2013</dc:title>
  <dc:creator>lstef</dc:creator>
  <cp:lastModifiedBy>Deb Lambert</cp:lastModifiedBy>
  <cp:revision>52</cp:revision>
  <cp:lastPrinted>2015-05-06T14:15:28Z</cp:lastPrinted>
  <dcterms:created xsi:type="dcterms:W3CDTF">2015-04-21T13:14:12Z</dcterms:created>
  <dcterms:modified xsi:type="dcterms:W3CDTF">2015-06-01T14:51:19Z</dcterms:modified>
</cp:coreProperties>
</file>